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469533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29200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0" name="Shape 15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51" name="Shape 15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1977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7" name="Shape 15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58" name="Shape 15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4763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4" name="Shape 16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65" name="Shape 16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2941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72" name="Shape 17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9568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80" name="Shape 18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8807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5" name="Shape 18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86" name="Shape 18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5287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4" name="Shape 19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95" name="Shape 19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5487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3" name="Shape 20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04" name="Shape 20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66730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10" name="Shape 21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23149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5" name="Shape 21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16" name="Shape 21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1241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94" name="Shape 9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9472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22" name="Shape 22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3093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7" name="Shape 22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28" name="Shape 22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4304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3" name="Shape 23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34" name="Shape 23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373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42" name="Shape 24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4975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9" name="Shape 24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marR="0" lvl="1" indent="0" algn="l" rtl="0">
              <a:spcBef>
                <a:spcPts val="0"/>
              </a:spcBef>
              <a:buSzPct val="25000"/>
              <a:buNone/>
            </a:pPr>
            <a:r>
              <a:rPr lang="en-US" sz="1200" b="0" i="0" u="none" strike="noStrike" cap="none" dirty="0">
                <a:solidFill>
                  <a:schemeClr val="dk1"/>
                </a:solidFill>
                <a:latin typeface="Calibri"/>
                <a:ea typeface="Calibri"/>
                <a:cs typeface="Calibri"/>
                <a:sym typeface="Calibri"/>
              </a:rPr>
              <a:t>Legislative History of empowering statutes</a:t>
            </a:r>
          </a:p>
          <a:p>
            <a:pPr marL="457200" marR="0" lvl="1" indent="0" algn="l" rtl="0">
              <a:spcBef>
                <a:spcPts val="0"/>
              </a:spcBef>
              <a:buSzPct val="25000"/>
              <a:buNone/>
            </a:pPr>
            <a:r>
              <a:rPr lang="en-US" sz="1200" b="0" i="0" u="none" strike="noStrike" cap="none" dirty="0">
                <a:solidFill>
                  <a:schemeClr val="dk1"/>
                </a:solidFill>
                <a:latin typeface="Calibri"/>
                <a:ea typeface="Calibri"/>
                <a:cs typeface="Calibri"/>
                <a:sym typeface="Calibri"/>
              </a:rPr>
              <a:t>Filings and briefs on PACER for Missouri v. Harris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50" name="Shape 25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9464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8" name="Shape 25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59" name="Shape 25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9512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4" name="Shape 26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65" name="Shape 26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06298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0" name="Shape 27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71" name="Shape 27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64216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6" name="Shape 27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77" name="Shape 27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4450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2" name="Shape 28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83" name="Shape 28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1331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1" name="Shape 10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918680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8" name="Shape 28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89" name="Shape 28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0463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9" name="Shape 10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604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6" name="Shape 11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4308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23" name="Shape 12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9246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0" name="Shape 13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4043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7" name="Shape 13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4010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44" name="Shape 14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4990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 name="Shape 33"/>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6" name="Shape 46"/>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5183187" y="987425"/>
            <a:ext cx="617219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49000"/>
          </a:blip>
          <a:stretch>
            <a:fillRect/>
          </a:stretch>
        </a:blipFill>
        <a:effectLst/>
      </p:bgPr>
    </p:bg>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1524000" y="1122362"/>
            <a:ext cx="9144000" cy="2208666"/>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000090"/>
              </a:buClr>
              <a:buSzPct val="25000"/>
              <a:buFont typeface="Arial"/>
              <a:buNone/>
            </a:pPr>
            <a:r>
              <a:rPr lang="en-US" sz="6030" b="0" i="0" u="none" strike="noStrike" cap="none">
                <a:solidFill>
                  <a:srgbClr val="000090"/>
                </a:solidFill>
                <a:latin typeface="Arial"/>
                <a:ea typeface="Arial"/>
                <a:cs typeface="Arial"/>
                <a:sym typeface="Arial"/>
              </a:rPr>
              <a:t>Researching Recent California Regulations</a:t>
            </a:r>
            <a:r>
              <a:rPr lang="en-US" sz="5400" b="0" i="0" u="none" strike="noStrike" cap="none">
                <a:solidFill>
                  <a:schemeClr val="dk1"/>
                </a:solidFill>
                <a:latin typeface="Calibri"/>
                <a:ea typeface="Calibri"/>
                <a:cs typeface="Calibri"/>
                <a:sym typeface="Calibri"/>
              </a:rPr>
              <a:t/>
            </a:r>
            <a:br>
              <a:rPr lang="en-US" sz="5400" b="0" i="0" u="none" strike="noStrike" cap="none">
                <a:solidFill>
                  <a:schemeClr val="dk1"/>
                </a:solidFill>
                <a:latin typeface="Calibri"/>
                <a:ea typeface="Calibri"/>
                <a:cs typeface="Calibri"/>
                <a:sym typeface="Calibri"/>
              </a:rPr>
            </a:br>
            <a:endParaRPr lang="en-US" sz="5400" b="0" i="0" u="none" strike="noStrike" cap="none">
              <a:solidFill>
                <a:schemeClr val="dk1"/>
              </a:solidFill>
              <a:latin typeface="Calibri"/>
              <a:ea typeface="Calibri"/>
              <a:cs typeface="Calibri"/>
              <a:sym typeface="Calibri"/>
            </a:endParaRPr>
          </a:p>
        </p:txBody>
      </p:sp>
      <p:sp>
        <p:nvSpPr>
          <p:cNvPr id="90" name="Shape 90"/>
          <p:cNvSpPr txBox="1">
            <a:spLocks noGrp="1"/>
          </p:cNvSpPr>
          <p:nvPr>
            <p:ph type="subTitle" idx="1"/>
          </p:nvPr>
        </p:nvSpPr>
        <p:spPr>
          <a:xfrm>
            <a:off x="1524000" y="3331028"/>
            <a:ext cx="9144000" cy="192677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rgbClr val="002060"/>
              </a:buClr>
              <a:buSzPct val="25000"/>
              <a:buFont typeface="Arial"/>
              <a:buNone/>
            </a:pPr>
            <a:r>
              <a:rPr lang="en-US" sz="2400" b="1" i="0" u="none" strike="noStrike" cap="none">
                <a:solidFill>
                  <a:srgbClr val="002060"/>
                </a:solidFill>
                <a:latin typeface="Arial"/>
                <a:ea typeface="Arial"/>
                <a:cs typeface="Arial"/>
                <a:sym typeface="Arial"/>
              </a:rPr>
              <a:t>NOCALL SPRING INSTITUTE  -  APRIL 1, 2017</a:t>
            </a:r>
          </a:p>
          <a:p>
            <a:pPr marL="0" marR="0" lvl="0" indent="0" algn="ctr" rtl="0">
              <a:lnSpc>
                <a:spcPct val="90000"/>
              </a:lnSpc>
              <a:spcBef>
                <a:spcPts val="1000"/>
              </a:spcBef>
              <a:spcAft>
                <a:spcPts val="0"/>
              </a:spcAft>
              <a:buClr>
                <a:srgbClr val="002060"/>
              </a:buClr>
              <a:buSzPct val="25000"/>
              <a:buFont typeface="Arial"/>
              <a:buNone/>
            </a:pPr>
            <a:r>
              <a:rPr lang="en-US" sz="2400" b="1" i="0" u="none" strike="noStrike" cap="none">
                <a:solidFill>
                  <a:srgbClr val="002060"/>
                </a:solidFill>
                <a:latin typeface="Arial"/>
                <a:ea typeface="Arial"/>
                <a:cs typeface="Arial"/>
                <a:sym typeface="Arial"/>
              </a:rPr>
              <a:t>CHUCK MARCUS</a:t>
            </a:r>
          </a:p>
          <a:p>
            <a:pPr marL="0" marR="0" lvl="0" indent="0" algn="ctr" rtl="0">
              <a:lnSpc>
                <a:spcPct val="90000"/>
              </a:lnSpc>
              <a:spcBef>
                <a:spcPts val="1000"/>
              </a:spcBef>
              <a:spcAft>
                <a:spcPts val="0"/>
              </a:spcAft>
              <a:buClr>
                <a:srgbClr val="002060"/>
              </a:buClr>
              <a:buSzPct val="25000"/>
              <a:buFont typeface="Arial"/>
              <a:buNone/>
            </a:pPr>
            <a:r>
              <a:rPr lang="en-US" sz="2400" b="1" i="0" u="none" strike="noStrike" cap="none">
                <a:solidFill>
                  <a:srgbClr val="002060"/>
                </a:solidFill>
                <a:latin typeface="Arial"/>
                <a:ea typeface="Arial"/>
                <a:cs typeface="Arial"/>
                <a:sym typeface="Arial"/>
              </a:rPr>
              <a:t>UC HASTINGS COLLEGE OF THE LAW LIBRARY</a:t>
            </a:r>
          </a:p>
          <a:p>
            <a:pPr marL="0" marR="0" lvl="0" indent="0" algn="ctr" rtl="0">
              <a:lnSpc>
                <a:spcPct val="90000"/>
              </a:lnSpc>
              <a:spcBef>
                <a:spcPts val="1000"/>
              </a:spcBef>
              <a:buClr>
                <a:srgbClr val="002060"/>
              </a:buClr>
              <a:buSzPct val="25000"/>
              <a:buFont typeface="Arial"/>
              <a:buNone/>
            </a:pPr>
            <a:r>
              <a:rPr lang="en-US" sz="2400" b="1" i="0" u="none" strike="noStrike" cap="none">
                <a:solidFill>
                  <a:srgbClr val="002060"/>
                </a:solidFill>
                <a:latin typeface="Arial"/>
                <a:ea typeface="Arial"/>
                <a:cs typeface="Arial"/>
                <a:sym typeface="Arial"/>
              </a:rPr>
              <a:t>marcusc@uchastings.edu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00090"/>
              </a:buClr>
              <a:buSzPct val="25000"/>
              <a:buFont typeface="Arial"/>
              <a:buNone/>
            </a:pPr>
            <a:r>
              <a:rPr lang="en-US" sz="4400" b="0" i="0" u="none" strike="noStrike" cap="none">
                <a:solidFill>
                  <a:srgbClr val="000090"/>
                </a:solidFill>
                <a:latin typeface="Arial"/>
                <a:ea typeface="Arial"/>
                <a:cs typeface="Arial"/>
                <a:sym typeface="Arial"/>
              </a:rPr>
              <a:t>Definitions</a:t>
            </a:r>
          </a:p>
        </p:txBody>
      </p:sp>
      <p:sp>
        <p:nvSpPr>
          <p:cNvPr id="154" name="Shape 154"/>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The </a:t>
            </a:r>
            <a:r>
              <a:rPr lang="en-US" sz="2800" b="0" i="1" u="none" strike="noStrike" cap="none">
                <a:solidFill>
                  <a:schemeClr val="dk1"/>
                </a:solidFill>
                <a:latin typeface="Calibri"/>
                <a:ea typeface="Calibri"/>
                <a:cs typeface="Calibri"/>
                <a:sym typeface="Calibri"/>
              </a:rPr>
              <a:t>California Regulatory Notice Register</a:t>
            </a:r>
            <a:r>
              <a:rPr lang="en-US" sz="2800" b="0" i="0" u="none" strike="noStrike" cap="none">
                <a:solidFill>
                  <a:schemeClr val="dk1"/>
                </a:solidFill>
                <a:latin typeface="Calibri"/>
                <a:ea typeface="Calibri"/>
                <a:cs typeface="Calibri"/>
                <a:sym typeface="Calibri"/>
              </a:rPr>
              <a:t> is published weekly, and contains the following:</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Notices of proposed action. </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A summary of all regulations filed and all regulation decisions issued in the previous week. </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Agencies' annual rulemaking calendars. </a:t>
            </a:r>
          </a:p>
          <a:p>
            <a:pPr marL="228600" marR="0" lvl="0" indent="-228600" algn="l" rtl="0">
              <a:lnSpc>
                <a:spcPct val="90000"/>
              </a:lnSpc>
              <a:spcBef>
                <a:spcPts val="100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Agency decisions on petitions requesting adoption, amendment, or repeal of regulations.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00090"/>
              </a:buClr>
              <a:buSzPct val="25000"/>
              <a:buFont typeface="Arial"/>
              <a:buNone/>
            </a:pPr>
            <a:r>
              <a:rPr lang="en-US" sz="4400" b="0" i="0" u="none" strike="noStrike" cap="none">
                <a:solidFill>
                  <a:srgbClr val="000090"/>
                </a:solidFill>
                <a:latin typeface="Arial"/>
                <a:ea typeface="Arial"/>
                <a:cs typeface="Arial"/>
                <a:sym typeface="Arial"/>
              </a:rPr>
              <a:t>Tools at Hand</a:t>
            </a:r>
          </a:p>
        </p:txBody>
      </p:sp>
      <p:sp>
        <p:nvSpPr>
          <p:cNvPr id="161" name="Shape 161"/>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800" b="0" i="0" u="none" strike="noStrike" cap="none">
                <a:solidFill>
                  <a:schemeClr val="dk1"/>
                </a:solidFill>
                <a:latin typeface="Calibri"/>
                <a:ea typeface="Calibri"/>
                <a:cs typeface="Calibri"/>
                <a:sym typeface="Calibri"/>
              </a:rPr>
              <a:t>From the OAL:</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California Code of Regulations</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California Code of Regulations Supplement</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California Regulatory Notice Register</a:t>
            </a:r>
          </a:p>
          <a:p>
            <a:pPr marL="228600" marR="0" lvl="0" indent="-228600" algn="l" rtl="0">
              <a:lnSpc>
                <a:spcPct val="90000"/>
              </a:lnSpc>
              <a:spcBef>
                <a:spcPts val="100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Digest of New Regulations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00090"/>
              </a:buClr>
              <a:buSzPct val="25000"/>
              <a:buFont typeface="Arial"/>
              <a:buNone/>
            </a:pPr>
            <a:r>
              <a:rPr lang="en-US" sz="4400" b="0" i="0" u="none" strike="noStrike" cap="none">
                <a:solidFill>
                  <a:srgbClr val="000090"/>
                </a:solidFill>
                <a:latin typeface="Arial"/>
                <a:ea typeface="Arial"/>
                <a:cs typeface="Arial"/>
                <a:sym typeface="Arial"/>
              </a:rPr>
              <a:t>Tools at Hand</a:t>
            </a:r>
          </a:p>
        </p:txBody>
      </p:sp>
      <p:sp>
        <p:nvSpPr>
          <p:cNvPr id="168" name="Shape 168"/>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685800" marR="0" lvl="1" indent="-228600" algn="l" rtl="0">
              <a:lnSpc>
                <a:spcPct val="90000"/>
              </a:lnSpc>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California Regulatory Law Bulletin (Barclays on Lexis 1995-  )</a:t>
            </a: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 Contact at the CA Agency</a:t>
            </a: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CA Agency Website</a:t>
            </a: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Westlaw (NetScan 2006-  )</a:t>
            </a: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Lexis (StateNet 2000-  )</a:t>
            </a: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Google Advance Search</a:t>
            </a: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Wayback Machine at the Internet Archive</a:t>
            </a:r>
          </a:p>
          <a:p>
            <a:pPr marL="685800" marR="0" lvl="1" indent="-228600" algn="l" rtl="0">
              <a:lnSpc>
                <a:spcPct val="90000"/>
              </a:lnSpc>
              <a:spcBef>
                <a:spcPts val="50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Research Guides from Academic Law Libraries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
                                            <p:txEl>
                                              <p:pRg st="0" end="0"/>
                                            </p:txEl>
                                          </p:spTgt>
                                        </p:tgtEl>
                                        <p:attrNameLst>
                                          <p:attrName>style.visibility</p:attrName>
                                        </p:attrNameLst>
                                      </p:cBhvr>
                                      <p:to>
                                        <p:strVal val="visible"/>
                                      </p:to>
                                    </p:set>
                                    <p:animEffect transition="in" filter="fade">
                                      <p:cBhvr>
                                        <p:cTn id="7" dur="500"/>
                                        <p:tgtEl>
                                          <p:spTgt spid="1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8">
                                            <p:txEl>
                                              <p:pRg st="1" end="1"/>
                                            </p:txEl>
                                          </p:spTgt>
                                        </p:tgtEl>
                                        <p:attrNameLst>
                                          <p:attrName>style.visibility</p:attrName>
                                        </p:attrNameLst>
                                      </p:cBhvr>
                                      <p:to>
                                        <p:strVal val="visible"/>
                                      </p:to>
                                    </p:set>
                                    <p:animEffect transition="in" filter="fade">
                                      <p:cBhvr>
                                        <p:cTn id="12" dur="500"/>
                                        <p:tgtEl>
                                          <p:spTgt spid="1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8">
                                            <p:txEl>
                                              <p:pRg st="2" end="2"/>
                                            </p:txEl>
                                          </p:spTgt>
                                        </p:tgtEl>
                                        <p:attrNameLst>
                                          <p:attrName>style.visibility</p:attrName>
                                        </p:attrNameLst>
                                      </p:cBhvr>
                                      <p:to>
                                        <p:strVal val="visible"/>
                                      </p:to>
                                    </p:set>
                                    <p:animEffect transition="in" filter="fade">
                                      <p:cBhvr>
                                        <p:cTn id="17" dur="500"/>
                                        <p:tgtEl>
                                          <p:spTgt spid="1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8">
                                            <p:txEl>
                                              <p:pRg st="3" end="3"/>
                                            </p:txEl>
                                          </p:spTgt>
                                        </p:tgtEl>
                                        <p:attrNameLst>
                                          <p:attrName>style.visibility</p:attrName>
                                        </p:attrNameLst>
                                      </p:cBhvr>
                                      <p:to>
                                        <p:strVal val="visible"/>
                                      </p:to>
                                    </p:set>
                                    <p:animEffect transition="in" filter="fade">
                                      <p:cBhvr>
                                        <p:cTn id="22" dur="500"/>
                                        <p:tgtEl>
                                          <p:spTgt spid="16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8">
                                            <p:txEl>
                                              <p:pRg st="4" end="4"/>
                                            </p:txEl>
                                          </p:spTgt>
                                        </p:tgtEl>
                                        <p:attrNameLst>
                                          <p:attrName>style.visibility</p:attrName>
                                        </p:attrNameLst>
                                      </p:cBhvr>
                                      <p:to>
                                        <p:strVal val="visible"/>
                                      </p:to>
                                    </p:set>
                                    <p:animEffect transition="in" filter="fade">
                                      <p:cBhvr>
                                        <p:cTn id="27" dur="500"/>
                                        <p:tgtEl>
                                          <p:spTgt spid="16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8">
                                            <p:txEl>
                                              <p:pRg st="5" end="5"/>
                                            </p:txEl>
                                          </p:spTgt>
                                        </p:tgtEl>
                                        <p:attrNameLst>
                                          <p:attrName>style.visibility</p:attrName>
                                        </p:attrNameLst>
                                      </p:cBhvr>
                                      <p:to>
                                        <p:strVal val="visible"/>
                                      </p:to>
                                    </p:set>
                                    <p:animEffect transition="in" filter="fade">
                                      <p:cBhvr>
                                        <p:cTn id="32" dur="500"/>
                                        <p:tgtEl>
                                          <p:spTgt spid="16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8">
                                            <p:txEl>
                                              <p:pRg st="6" end="6"/>
                                            </p:txEl>
                                          </p:spTgt>
                                        </p:tgtEl>
                                        <p:attrNameLst>
                                          <p:attrName>style.visibility</p:attrName>
                                        </p:attrNameLst>
                                      </p:cBhvr>
                                      <p:to>
                                        <p:strVal val="visible"/>
                                      </p:to>
                                    </p:set>
                                    <p:animEffect transition="in" filter="fade">
                                      <p:cBhvr>
                                        <p:cTn id="37" dur="500"/>
                                        <p:tgtEl>
                                          <p:spTgt spid="16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8">
                                            <p:txEl>
                                              <p:pRg st="7" end="7"/>
                                            </p:txEl>
                                          </p:spTgt>
                                        </p:tgtEl>
                                        <p:attrNameLst>
                                          <p:attrName>style.visibility</p:attrName>
                                        </p:attrNameLst>
                                      </p:cBhvr>
                                      <p:to>
                                        <p:strVal val="visible"/>
                                      </p:to>
                                    </p:set>
                                    <p:animEffect transition="in" filter="fade">
                                      <p:cBhvr>
                                        <p:cTn id="42" dur="500"/>
                                        <p:tgtEl>
                                          <p:spTgt spid="16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00090"/>
              </a:buClr>
              <a:buSzPct val="25000"/>
              <a:buFont typeface="Arial"/>
              <a:buNone/>
            </a:pPr>
            <a:r>
              <a:rPr lang="en-US" sz="4400" b="0" i="0" u="none" strike="noStrike" cap="none">
                <a:solidFill>
                  <a:srgbClr val="000090"/>
                </a:solidFill>
                <a:latin typeface="Arial"/>
                <a:ea typeface="Arial"/>
                <a:cs typeface="Arial"/>
                <a:sym typeface="Arial"/>
              </a:rPr>
              <a:t>CA Shell Egg Food Safety Compliant</a:t>
            </a:r>
            <a:br>
              <a:rPr lang="en-US" sz="4400" b="0" i="0" u="none" strike="noStrike" cap="none">
                <a:solidFill>
                  <a:srgbClr val="000090"/>
                </a:solidFill>
                <a:latin typeface="Arial"/>
                <a:ea typeface="Arial"/>
                <a:cs typeface="Arial"/>
                <a:sym typeface="Arial"/>
              </a:rPr>
            </a:br>
            <a:r>
              <a:rPr lang="en-US" sz="4400" b="0" i="0" u="none" strike="noStrike" cap="none">
                <a:solidFill>
                  <a:schemeClr val="dk1"/>
                </a:solidFill>
                <a:latin typeface="Calibri"/>
                <a:ea typeface="Calibri"/>
                <a:cs typeface="Calibri"/>
                <a:sym typeface="Calibri"/>
              </a:rPr>
              <a:t>	</a:t>
            </a:r>
          </a:p>
        </p:txBody>
      </p:sp>
      <p:sp>
        <p:nvSpPr>
          <p:cNvPr id="175" name="Shape 175"/>
          <p:cNvSpPr txBox="1">
            <a:spLocks noGrp="1"/>
          </p:cNvSpPr>
          <p:nvPr>
            <p:ph type="body" idx="1"/>
          </p:nvPr>
        </p:nvSpPr>
        <p:spPr>
          <a:xfrm>
            <a:off x="838200" y="1825625"/>
            <a:ext cx="4600387"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Proposition 2 (2008)</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AB 1437 (2010)</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CA Department of Food and Agriculture</a:t>
            </a: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Animal Health and Food Safety Services Division</a:t>
            </a: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Egg Safety Rules</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Missouri v. Harris</a:t>
            </a:r>
          </a:p>
          <a:p>
            <a:pPr marL="228600" marR="0" lvl="0" indent="-228600" algn="l" rtl="0">
              <a:lnSpc>
                <a:spcPct val="9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pic>
        <p:nvPicPr>
          <p:cNvPr id="176" name="Shape 176"/>
          <p:cNvPicPr preferRelativeResize="0"/>
          <p:nvPr/>
        </p:nvPicPr>
        <p:blipFill rotWithShape="1">
          <a:blip r:embed="rId3">
            <a:alphaModFix/>
          </a:blip>
          <a:srcRect/>
          <a:stretch/>
        </p:blipFill>
        <p:spPr>
          <a:xfrm>
            <a:off x="5571010" y="1324459"/>
            <a:ext cx="6043486" cy="386783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Shape 182"/>
          <p:cNvPicPr preferRelativeResize="0"/>
          <p:nvPr/>
        </p:nvPicPr>
        <p:blipFill rotWithShape="1">
          <a:blip r:embed="rId3">
            <a:alphaModFix/>
          </a:blip>
          <a:srcRect t="11329"/>
          <a:stretch/>
        </p:blipFill>
        <p:spPr>
          <a:xfrm>
            <a:off x="0" y="66645"/>
            <a:ext cx="12254473" cy="679135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685800" marR="0" lvl="1" indent="-228600" algn="l" rtl="0">
              <a:lnSpc>
                <a:spcPct val="90000"/>
              </a:lnSpc>
              <a:spcBef>
                <a:spcPts val="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Current Agency</a:t>
            </a:r>
            <a:br>
              <a:rPr lang="en-US" sz="2400" b="0" i="0" u="none" strike="noStrike" cap="none">
                <a:solidFill>
                  <a:schemeClr val="dk1"/>
                </a:solidFill>
                <a:latin typeface="Calibri"/>
                <a:ea typeface="Calibri"/>
                <a:cs typeface="Calibri"/>
                <a:sym typeface="Calibri"/>
              </a:rPr>
            </a:br>
            <a:r>
              <a:rPr lang="en-US" sz="2400" b="0" i="0" u="none" strike="noStrike" cap="none">
                <a:solidFill>
                  <a:schemeClr val="dk1"/>
                </a:solidFill>
                <a:latin typeface="Calibri"/>
                <a:ea typeface="Calibri"/>
                <a:cs typeface="Calibri"/>
                <a:sym typeface="Calibri"/>
              </a:rPr>
              <a:t> Website</a:t>
            </a:r>
          </a:p>
        </p:txBody>
      </p:sp>
      <p:pic>
        <p:nvPicPr>
          <p:cNvPr id="189" name="Shape 189"/>
          <p:cNvPicPr preferRelativeResize="0"/>
          <p:nvPr/>
        </p:nvPicPr>
        <p:blipFill rotWithShape="1">
          <a:blip r:embed="rId3">
            <a:alphaModFix/>
          </a:blip>
          <a:srcRect/>
          <a:stretch/>
        </p:blipFill>
        <p:spPr>
          <a:xfrm>
            <a:off x="4095548" y="202022"/>
            <a:ext cx="8096451" cy="6309649"/>
          </a:xfrm>
          <a:prstGeom prst="rect">
            <a:avLst/>
          </a:prstGeom>
          <a:noFill/>
          <a:ln>
            <a:noFill/>
          </a:ln>
        </p:spPr>
      </p:pic>
      <p:sp>
        <p:nvSpPr>
          <p:cNvPr id="190" name="Shape 190"/>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191" name="Shape 191"/>
          <p:cNvSpPr txBox="1"/>
          <p:nvPr/>
        </p:nvSpPr>
        <p:spPr>
          <a:xfrm>
            <a:off x="2569016" y="3910610"/>
            <a:ext cx="184666"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685800" marR="0" lvl="1" indent="-228600" algn="l" rtl="0">
              <a:lnSpc>
                <a:spcPct val="90000"/>
              </a:lnSpc>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Current Agency</a:t>
            </a:r>
            <a:br>
              <a:rPr lang="en-US" sz="2400" b="0" i="0" u="none" strike="noStrike" cap="none">
                <a:solidFill>
                  <a:schemeClr val="dk1"/>
                </a:solidFill>
                <a:latin typeface="Calibri"/>
                <a:ea typeface="Calibri"/>
                <a:cs typeface="Calibri"/>
                <a:sym typeface="Calibri"/>
              </a:rPr>
            </a:br>
            <a:r>
              <a:rPr lang="en-US" sz="2400" b="0" i="0" u="none" strike="noStrike" cap="none">
                <a:solidFill>
                  <a:schemeClr val="dk1"/>
                </a:solidFill>
                <a:latin typeface="Calibri"/>
                <a:ea typeface="Calibri"/>
                <a:cs typeface="Calibri"/>
                <a:sym typeface="Calibri"/>
              </a:rPr>
              <a:t> Website</a:t>
            </a:r>
          </a:p>
          <a:p>
            <a:pPr marL="685800" marR="0" lvl="1" indent="-228600" algn="l" rtl="0">
              <a:lnSpc>
                <a:spcPct val="90000"/>
              </a:lnSpc>
              <a:spcBef>
                <a:spcPts val="500"/>
              </a:spcBef>
              <a:spcAft>
                <a:spcPts val="0"/>
              </a:spcAft>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685800" marR="0" lvl="1" indent="-228600" algn="l" rtl="0">
              <a:lnSpc>
                <a:spcPct val="90000"/>
              </a:lnSpc>
              <a:spcBef>
                <a:spcPts val="500"/>
              </a:spcBef>
              <a:spcAft>
                <a:spcPts val="0"/>
              </a:spcAft>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685800" marR="0" lvl="1" indent="-228600" algn="l" rtl="0">
              <a:lnSpc>
                <a:spcPct val="90000"/>
              </a:lnSpc>
              <a:spcBef>
                <a:spcPts val="50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3 CCR 1350, 1354</a:t>
            </a:r>
          </a:p>
        </p:txBody>
      </p:sp>
      <p:pic>
        <p:nvPicPr>
          <p:cNvPr id="198" name="Shape 198"/>
          <p:cNvPicPr preferRelativeResize="0"/>
          <p:nvPr/>
        </p:nvPicPr>
        <p:blipFill rotWithShape="1">
          <a:blip r:embed="rId3">
            <a:alphaModFix/>
          </a:blip>
          <a:srcRect l="26111" t="14618"/>
          <a:stretch/>
        </p:blipFill>
        <p:spPr>
          <a:xfrm>
            <a:off x="4423983" y="-137239"/>
            <a:ext cx="7768016" cy="6995239"/>
          </a:xfrm>
          <a:prstGeom prst="rect">
            <a:avLst/>
          </a:prstGeom>
          <a:noFill/>
          <a:ln>
            <a:noFill/>
          </a:ln>
        </p:spPr>
      </p:pic>
      <p:sp>
        <p:nvSpPr>
          <p:cNvPr id="199" name="Shape 199"/>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200" name="Shape 200"/>
          <p:cNvSpPr txBox="1"/>
          <p:nvPr/>
        </p:nvSpPr>
        <p:spPr>
          <a:xfrm>
            <a:off x="2569016" y="3910610"/>
            <a:ext cx="184666"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Shape 206"/>
          <p:cNvPicPr preferRelativeResize="0"/>
          <p:nvPr/>
        </p:nvPicPr>
        <p:blipFill rotWithShape="1">
          <a:blip r:embed="rId3">
            <a:alphaModFix/>
          </a:blip>
          <a:srcRect t="14815"/>
          <a:stretch/>
        </p:blipFill>
        <p:spPr>
          <a:xfrm>
            <a:off x="-188917" y="0"/>
            <a:ext cx="12499450" cy="6654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Shape 212"/>
          <p:cNvPicPr preferRelativeResize="0"/>
          <p:nvPr/>
        </p:nvPicPr>
        <p:blipFill rotWithShape="1">
          <a:blip r:embed="rId3">
            <a:alphaModFix/>
          </a:blip>
          <a:srcRect/>
          <a:stretch/>
        </p:blipFill>
        <p:spPr>
          <a:xfrm>
            <a:off x="1219200" y="0"/>
            <a:ext cx="9738600"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Shape 218"/>
          <p:cNvPicPr preferRelativeResize="0"/>
          <p:nvPr/>
        </p:nvPicPr>
        <p:blipFill rotWithShape="1">
          <a:blip r:embed="rId3">
            <a:alphaModFix/>
          </a:blip>
          <a:srcRect t="15062"/>
          <a:stretch/>
        </p:blipFill>
        <p:spPr>
          <a:xfrm>
            <a:off x="0" y="0"/>
            <a:ext cx="12361332" cy="656219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	</a:t>
            </a:r>
          </a:p>
        </p:txBody>
      </p:sp>
      <p:pic>
        <p:nvPicPr>
          <p:cNvPr id="97" name="Shape 97"/>
          <p:cNvPicPr preferRelativeResize="0">
            <a:picLocks noGrp="1"/>
          </p:cNvPicPr>
          <p:nvPr>
            <p:ph type="body" idx="1"/>
          </p:nvPr>
        </p:nvPicPr>
        <p:blipFill rotWithShape="1">
          <a:blip r:embed="rId3">
            <a:alphaModFix/>
          </a:blip>
          <a:srcRect l="-809" r="47" b="8633"/>
          <a:stretch/>
        </p:blipFill>
        <p:spPr>
          <a:xfrm>
            <a:off x="758858" y="15485"/>
            <a:ext cx="10174841" cy="691961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Shape 224"/>
          <p:cNvPicPr preferRelativeResize="0"/>
          <p:nvPr/>
        </p:nvPicPr>
        <p:blipFill rotWithShape="1">
          <a:blip r:embed="rId3">
            <a:alphaModFix/>
          </a:blip>
          <a:srcRect/>
          <a:stretch/>
        </p:blipFill>
        <p:spPr>
          <a:xfrm>
            <a:off x="609600" y="0"/>
            <a:ext cx="10972799" cy="685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Shape 230"/>
          <p:cNvPicPr preferRelativeResize="0"/>
          <p:nvPr/>
        </p:nvPicPr>
        <p:blipFill rotWithShape="1">
          <a:blip r:embed="rId3">
            <a:alphaModFix/>
          </a:blip>
          <a:srcRect/>
          <a:stretch/>
        </p:blipFill>
        <p:spPr>
          <a:xfrm>
            <a:off x="609600" y="0"/>
            <a:ext cx="10972799"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00090"/>
              </a:buClr>
              <a:buSzPct val="25000"/>
              <a:buFont typeface="Arial"/>
              <a:buNone/>
            </a:pPr>
            <a:r>
              <a:rPr lang="en-US" sz="4400" b="0" i="0" u="none" strike="noStrike" cap="none">
                <a:solidFill>
                  <a:srgbClr val="000090"/>
                </a:solidFill>
                <a:latin typeface="Arial"/>
                <a:ea typeface="Arial"/>
                <a:cs typeface="Arial"/>
                <a:sym typeface="Arial"/>
              </a:rPr>
              <a:t>Tools at Hand</a:t>
            </a:r>
          </a:p>
        </p:txBody>
      </p:sp>
      <p:sp>
        <p:nvSpPr>
          <p:cNvPr id="237" name="Shape 237"/>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685800" marR="0" lvl="1" indent="-228600" algn="l" rtl="0">
              <a:lnSpc>
                <a:spcPct val="90000"/>
              </a:lnSpc>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Agency Contact</a:t>
            </a:r>
          </a:p>
          <a:p>
            <a:pPr marL="685800" marR="0" lvl="1" indent="-228600" algn="l" rtl="0">
              <a:lnSpc>
                <a:spcPct val="90000"/>
              </a:lnSpc>
              <a:spcBef>
                <a:spcPts val="500"/>
              </a:spcBef>
              <a:spcAft>
                <a:spcPts val="0"/>
              </a:spcAft>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CALIFORNIA REGULATORY</a:t>
            </a:r>
            <a:br>
              <a:rPr lang="en-US" sz="2400" b="0" i="0" u="none" strike="noStrike" cap="none">
                <a:solidFill>
                  <a:schemeClr val="dk1"/>
                </a:solidFill>
                <a:latin typeface="Calibri"/>
                <a:ea typeface="Calibri"/>
                <a:cs typeface="Calibri"/>
                <a:sym typeface="Calibri"/>
              </a:rPr>
            </a:br>
            <a:r>
              <a:rPr lang="en-US" sz="2400" b="0" i="0" u="none" strike="noStrike" cap="none">
                <a:solidFill>
                  <a:schemeClr val="dk1"/>
                </a:solidFill>
                <a:latin typeface="Calibri"/>
                <a:ea typeface="Calibri"/>
                <a:cs typeface="Calibri"/>
                <a:sym typeface="Calibri"/>
              </a:rPr>
              <a:t>NOTICE REGISTER 2012, </a:t>
            </a:r>
            <a:br>
              <a:rPr lang="en-US" sz="2400" b="0" i="0" u="none" strike="noStrike" cap="none">
                <a:solidFill>
                  <a:schemeClr val="dk1"/>
                </a:solidFill>
                <a:latin typeface="Calibri"/>
                <a:ea typeface="Calibri"/>
                <a:cs typeface="Calibri"/>
                <a:sym typeface="Calibri"/>
              </a:rPr>
            </a:br>
            <a:r>
              <a:rPr lang="en-US" sz="2400" b="0" i="0" u="none" strike="noStrike" cap="none">
                <a:solidFill>
                  <a:schemeClr val="dk1"/>
                </a:solidFill>
                <a:latin typeface="Calibri"/>
                <a:ea typeface="Calibri"/>
                <a:cs typeface="Calibri"/>
                <a:sym typeface="Calibri"/>
              </a:rPr>
              <a:t>VOLUME NO. 27-Z</a:t>
            </a:r>
          </a:p>
          <a:p>
            <a:pPr marL="685800" marR="0" lvl="1" indent="-228600" algn="l" rtl="0">
              <a:lnSpc>
                <a:spcPct val="90000"/>
              </a:lnSpc>
              <a:spcBef>
                <a:spcPts val="500"/>
              </a:spcBef>
              <a:spcAft>
                <a:spcPts val="0"/>
              </a:spcAft>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Final Statement of Reasons</a:t>
            </a: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&amp; Rulemaking File</a:t>
            </a:r>
          </a:p>
          <a:p>
            <a:pPr marL="685800" marR="0" lvl="1" indent="-228600" algn="l" rtl="0">
              <a:lnSpc>
                <a:spcPct val="90000"/>
              </a:lnSpc>
              <a:spcBef>
                <a:spcPts val="50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p:txBody>
      </p:sp>
      <p:pic>
        <p:nvPicPr>
          <p:cNvPr id="238" name="Shape 238"/>
          <p:cNvPicPr preferRelativeResize="0"/>
          <p:nvPr/>
        </p:nvPicPr>
        <p:blipFill rotWithShape="1">
          <a:blip r:embed="rId3">
            <a:alphaModFix/>
          </a:blip>
          <a:srcRect/>
          <a:stretch/>
        </p:blipFill>
        <p:spPr>
          <a:xfrm>
            <a:off x="5226750" y="173161"/>
            <a:ext cx="5637534" cy="639623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00090"/>
              </a:buClr>
              <a:buSzPct val="25000"/>
              <a:buFont typeface="Arial"/>
              <a:buNone/>
            </a:pPr>
            <a:r>
              <a:rPr lang="en-US" sz="4400" b="0" i="0" u="none" strike="noStrike" cap="none">
                <a:solidFill>
                  <a:srgbClr val="000090"/>
                </a:solidFill>
                <a:latin typeface="Arial"/>
                <a:ea typeface="Arial"/>
                <a:cs typeface="Arial"/>
                <a:sym typeface="Arial"/>
              </a:rPr>
              <a:t>Tools at Hand</a:t>
            </a:r>
          </a:p>
        </p:txBody>
      </p:sp>
      <p:sp>
        <p:nvSpPr>
          <p:cNvPr id="245" name="Shape 245"/>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685800" marR="0" lvl="1" indent="-228600" algn="l" rtl="0">
              <a:lnSpc>
                <a:spcPct val="90000"/>
              </a:lnSpc>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Agency Contact</a:t>
            </a:r>
          </a:p>
          <a:p>
            <a:pPr marL="685800" marR="0" lvl="1" indent="-228600" algn="l" rtl="0">
              <a:lnSpc>
                <a:spcPct val="90000"/>
              </a:lnSpc>
              <a:spcBef>
                <a:spcPts val="500"/>
              </a:spcBef>
              <a:spcAft>
                <a:spcPts val="0"/>
              </a:spcAft>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CALIFORNIA REGULATORY</a:t>
            </a:r>
            <a:br>
              <a:rPr lang="en-US" sz="2400" b="0" i="0" u="none" strike="noStrike" cap="none">
                <a:solidFill>
                  <a:schemeClr val="dk1"/>
                </a:solidFill>
                <a:latin typeface="Calibri"/>
                <a:ea typeface="Calibri"/>
                <a:cs typeface="Calibri"/>
                <a:sym typeface="Calibri"/>
              </a:rPr>
            </a:br>
            <a:r>
              <a:rPr lang="en-US" sz="2400" b="0" i="0" u="none" strike="noStrike" cap="none">
                <a:solidFill>
                  <a:schemeClr val="dk1"/>
                </a:solidFill>
                <a:latin typeface="Calibri"/>
                <a:ea typeface="Calibri"/>
                <a:cs typeface="Calibri"/>
                <a:sym typeface="Calibri"/>
              </a:rPr>
              <a:t>NOTICE REGISTER 2012, </a:t>
            </a:r>
            <a:br>
              <a:rPr lang="en-US" sz="2400" b="0" i="0" u="none" strike="noStrike" cap="none">
                <a:solidFill>
                  <a:schemeClr val="dk1"/>
                </a:solidFill>
                <a:latin typeface="Calibri"/>
                <a:ea typeface="Calibri"/>
                <a:cs typeface="Calibri"/>
                <a:sym typeface="Calibri"/>
              </a:rPr>
            </a:br>
            <a:r>
              <a:rPr lang="en-US" sz="2400" b="0" i="0" u="none" strike="noStrike" cap="none">
                <a:solidFill>
                  <a:schemeClr val="dk1"/>
                </a:solidFill>
                <a:latin typeface="Calibri"/>
                <a:ea typeface="Calibri"/>
                <a:cs typeface="Calibri"/>
                <a:sym typeface="Calibri"/>
              </a:rPr>
              <a:t>VOLUME NO. 27-Z</a:t>
            </a:r>
          </a:p>
          <a:p>
            <a:pPr marL="685800" marR="0" lvl="1" indent="-228600" algn="l" rtl="0">
              <a:lnSpc>
                <a:spcPct val="90000"/>
              </a:lnSpc>
              <a:spcBef>
                <a:spcPts val="500"/>
              </a:spcBef>
              <a:spcAft>
                <a:spcPts val="0"/>
              </a:spcAft>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685800" marR="0" lvl="1" indent="-228600" algn="l" rtl="0">
              <a:lnSpc>
                <a:spcPct val="90000"/>
              </a:lnSpc>
              <a:spcBef>
                <a:spcPts val="500"/>
              </a:spcBef>
              <a:spcAft>
                <a:spcPts val="0"/>
              </a:spcAft>
              <a:buClr>
                <a:srgbClr val="800000"/>
              </a:buClr>
              <a:buSzPct val="100000"/>
              <a:buFont typeface="Arial"/>
              <a:buChar char="•"/>
            </a:pPr>
            <a:r>
              <a:rPr lang="en-US" sz="2400" b="0" i="0" u="sng" strike="noStrike" cap="none">
                <a:solidFill>
                  <a:srgbClr val="800000"/>
                </a:solidFill>
                <a:latin typeface="Calibri"/>
                <a:ea typeface="Calibri"/>
                <a:cs typeface="Calibri"/>
                <a:sym typeface="Calibri"/>
              </a:rPr>
              <a:t>Final Statement of Reasons</a:t>
            </a:r>
          </a:p>
          <a:p>
            <a:pPr marL="685800" marR="0" lvl="1" indent="-228600" algn="l" rtl="0">
              <a:lnSpc>
                <a:spcPct val="90000"/>
              </a:lnSpc>
              <a:spcBef>
                <a:spcPts val="500"/>
              </a:spcBef>
              <a:spcAft>
                <a:spcPts val="0"/>
              </a:spcAft>
              <a:buClr>
                <a:srgbClr val="800000"/>
              </a:buClr>
              <a:buSzPct val="100000"/>
              <a:buFont typeface="Arial"/>
              <a:buChar char="•"/>
            </a:pPr>
            <a:r>
              <a:rPr lang="en-US" sz="2400" b="0" i="0" u="sng" strike="noStrike" cap="none">
                <a:solidFill>
                  <a:srgbClr val="800000"/>
                </a:solidFill>
                <a:latin typeface="Calibri"/>
                <a:ea typeface="Calibri"/>
                <a:cs typeface="Calibri"/>
                <a:sym typeface="Calibri"/>
              </a:rPr>
              <a:t>&amp; Rulemaking File</a:t>
            </a:r>
          </a:p>
          <a:p>
            <a:pPr marL="685800" marR="0" lvl="1" indent="-228600" algn="l" rtl="0">
              <a:lnSpc>
                <a:spcPct val="90000"/>
              </a:lnSpc>
              <a:spcBef>
                <a:spcPts val="50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p:txBody>
      </p:sp>
      <p:pic>
        <p:nvPicPr>
          <p:cNvPr id="246" name="Shape 246"/>
          <p:cNvPicPr preferRelativeResize="0"/>
          <p:nvPr/>
        </p:nvPicPr>
        <p:blipFill rotWithShape="1">
          <a:blip r:embed="rId3">
            <a:alphaModFix/>
          </a:blip>
          <a:srcRect/>
          <a:stretch/>
        </p:blipFill>
        <p:spPr>
          <a:xfrm>
            <a:off x="5226750" y="173161"/>
            <a:ext cx="5637534" cy="639623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685800" marR="0" lvl="1" indent="-228600" algn="l" rtl="0">
              <a:lnSpc>
                <a:spcPct val="90000"/>
              </a:lnSpc>
              <a:spcBef>
                <a:spcPts val="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p:txBody>
      </p:sp>
      <p:sp>
        <p:nvSpPr>
          <p:cNvPr id="253" name="Shape 253"/>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00090"/>
              </a:buClr>
              <a:buSzPct val="25000"/>
              <a:buFont typeface="Arial"/>
              <a:buNone/>
            </a:pPr>
            <a:r>
              <a:rPr lang="en-US" sz="4400" b="0" i="0" u="none" strike="noStrike" cap="none">
                <a:solidFill>
                  <a:srgbClr val="000090"/>
                </a:solidFill>
                <a:latin typeface="Arial"/>
                <a:ea typeface="Arial"/>
                <a:cs typeface="Arial"/>
                <a:sym typeface="Arial"/>
              </a:rPr>
              <a:t>Tools at Hand</a:t>
            </a:r>
          </a:p>
        </p:txBody>
      </p:sp>
      <p:sp>
        <p:nvSpPr>
          <p:cNvPr id="254" name="Shape 254"/>
          <p:cNvSpPr txBox="1"/>
          <p:nvPr/>
        </p:nvSpPr>
        <p:spPr>
          <a:xfrm>
            <a:off x="2569016" y="3910610"/>
            <a:ext cx="184666"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255" name="Shape 255"/>
          <p:cNvPicPr preferRelativeResize="0"/>
          <p:nvPr/>
        </p:nvPicPr>
        <p:blipFill rotWithShape="1">
          <a:blip r:embed="rId3">
            <a:alphaModFix/>
          </a:blip>
          <a:srcRect r="16114" b="57286"/>
          <a:stretch/>
        </p:blipFill>
        <p:spPr>
          <a:xfrm>
            <a:off x="-27280" y="1594751"/>
            <a:ext cx="12219281" cy="388876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Shape 261"/>
          <p:cNvPicPr preferRelativeResize="0"/>
          <p:nvPr/>
        </p:nvPicPr>
        <p:blipFill rotWithShape="1">
          <a:blip r:embed="rId3">
            <a:alphaModFix/>
          </a:blip>
          <a:srcRect t="11852" r="12618"/>
          <a:stretch/>
        </p:blipFill>
        <p:spPr>
          <a:xfrm>
            <a:off x="135466" y="0"/>
            <a:ext cx="11023600" cy="695011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Shape 267"/>
          <p:cNvPicPr preferRelativeResize="0"/>
          <p:nvPr/>
        </p:nvPicPr>
        <p:blipFill rotWithShape="1">
          <a:blip r:embed="rId3">
            <a:alphaModFix/>
          </a:blip>
          <a:srcRect t="11358"/>
          <a:stretch/>
        </p:blipFill>
        <p:spPr>
          <a:xfrm>
            <a:off x="0" y="0"/>
            <a:ext cx="12073466" cy="668884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Shape 273"/>
          <p:cNvPicPr preferRelativeResize="0"/>
          <p:nvPr/>
        </p:nvPicPr>
        <p:blipFill rotWithShape="1">
          <a:blip r:embed="rId3">
            <a:alphaModFix/>
          </a:blip>
          <a:srcRect t="11605"/>
          <a:stretch/>
        </p:blipFill>
        <p:spPr>
          <a:xfrm>
            <a:off x="152398" y="0"/>
            <a:ext cx="12137510" cy="67055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Shape 279"/>
          <p:cNvPicPr preferRelativeResize="0"/>
          <p:nvPr/>
        </p:nvPicPr>
        <p:blipFill rotWithShape="1">
          <a:blip r:embed="rId3">
            <a:alphaModFix/>
          </a:blip>
          <a:srcRect/>
          <a:stretch/>
        </p:blipFill>
        <p:spPr>
          <a:xfrm>
            <a:off x="1066800" y="541866"/>
            <a:ext cx="10160000" cy="57149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Shape 285"/>
          <p:cNvPicPr preferRelativeResize="0"/>
          <p:nvPr/>
        </p:nvPicPr>
        <p:blipFill rotWithShape="1">
          <a:blip r:embed="rId3">
            <a:alphaModFix/>
          </a:blip>
          <a:srcRect/>
          <a:stretch/>
        </p:blipFill>
        <p:spPr>
          <a:xfrm>
            <a:off x="1337733" y="484893"/>
            <a:ext cx="9512299" cy="56195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00090"/>
              </a:buClr>
              <a:buSzPct val="25000"/>
              <a:buFont typeface="Arial"/>
              <a:buNone/>
            </a:pPr>
            <a:r>
              <a:rPr lang="en-US" sz="4400" b="0" i="0" u="none" strike="noStrike" cap="none">
                <a:solidFill>
                  <a:srgbClr val="000090"/>
                </a:solidFill>
                <a:latin typeface="Arial"/>
                <a:ea typeface="Arial"/>
                <a:cs typeface="Arial"/>
                <a:sym typeface="Arial"/>
              </a:rPr>
              <a:t>Researching Recent California Regulation</a:t>
            </a:r>
            <a:r>
              <a:rPr lang="en-US" sz="4400" b="0" i="0" u="none" strike="noStrike" cap="none">
                <a:solidFill>
                  <a:srgbClr val="002060"/>
                </a:solidFill>
                <a:latin typeface="Arial"/>
                <a:ea typeface="Arial"/>
                <a:cs typeface="Arial"/>
                <a:sym typeface="Arial"/>
              </a:rPr>
              <a:t>s</a:t>
            </a:r>
            <a:r>
              <a:rPr lang="en-US" sz="4400" b="0" i="0" u="none" strike="noStrike" cap="none">
                <a:solidFill>
                  <a:schemeClr val="dk1"/>
                </a:solidFill>
                <a:latin typeface="Calibri"/>
                <a:ea typeface="Calibri"/>
                <a:cs typeface="Calibri"/>
                <a:sym typeface="Calibri"/>
              </a:rPr>
              <a:t/>
            </a:r>
            <a:br>
              <a:rPr lang="en-US" sz="4400" b="0" i="0" u="none" strike="noStrike" cap="none">
                <a:solidFill>
                  <a:schemeClr val="dk1"/>
                </a:solidFill>
                <a:latin typeface="Calibri"/>
                <a:ea typeface="Calibri"/>
                <a:cs typeface="Calibri"/>
                <a:sym typeface="Calibri"/>
              </a:rPr>
            </a:br>
            <a:endParaRPr lang="en-US" sz="4400" b="0" i="0" u="none" strike="noStrike" cap="none">
              <a:solidFill>
                <a:schemeClr val="dk1"/>
              </a:solidFill>
              <a:latin typeface="Calibri"/>
              <a:ea typeface="Calibri"/>
              <a:cs typeface="Calibri"/>
              <a:sym typeface="Calibri"/>
            </a:endParaRPr>
          </a:p>
        </p:txBody>
      </p:sp>
      <p:sp>
        <p:nvSpPr>
          <p:cNvPr id="104" name="Shape 104"/>
          <p:cNvSpPr txBox="1">
            <a:spLocks noGrp="1"/>
          </p:cNvSpPr>
          <p:nvPr>
            <p:ph type="body" idx="1"/>
          </p:nvPr>
        </p:nvSpPr>
        <p:spPr>
          <a:xfrm>
            <a:off x="838200" y="1825624"/>
            <a:ext cx="5569907" cy="5032374"/>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Definitions</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Research Tools from the CA government (OAL)</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Research Tools from Agencies and private sector</a:t>
            </a:r>
          </a:p>
          <a:p>
            <a:pPr marL="228600" marR="0" lvl="0" indent="-228600" algn="l" rtl="0">
              <a:lnSpc>
                <a:spcPct val="90000"/>
              </a:lnSpc>
              <a:spcBef>
                <a:spcPts val="100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Research the SEFS (Shell Egg Food Safety) Regulation</a:t>
            </a:r>
          </a:p>
        </p:txBody>
      </p:sp>
      <p:pic>
        <p:nvPicPr>
          <p:cNvPr id="105" name="Shape 105"/>
          <p:cNvPicPr preferRelativeResize="0"/>
          <p:nvPr/>
        </p:nvPicPr>
        <p:blipFill rotWithShape="1">
          <a:blip r:embed="rId3">
            <a:alphaModFix amt="71000"/>
          </a:blip>
          <a:srcRect/>
          <a:stretch/>
        </p:blipFill>
        <p:spPr>
          <a:xfrm>
            <a:off x="6177182" y="1250183"/>
            <a:ext cx="6014817" cy="451111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00090"/>
              </a:buClr>
              <a:buSzPct val="25000"/>
              <a:buFont typeface="Arial"/>
              <a:buNone/>
            </a:pPr>
            <a:r>
              <a:rPr lang="en-US" sz="4400" b="0" i="0" u="none" strike="noStrike" cap="none">
                <a:solidFill>
                  <a:srgbClr val="000090"/>
                </a:solidFill>
                <a:latin typeface="Arial"/>
                <a:ea typeface="Arial"/>
                <a:cs typeface="Arial"/>
                <a:sym typeface="Arial"/>
              </a:rPr>
              <a:t>Further Reading on Regulations</a:t>
            </a:r>
            <a:r>
              <a:rPr lang="en-US" sz="4400" b="0" i="0" u="none" strike="noStrike" cap="none">
                <a:solidFill>
                  <a:schemeClr val="dk1"/>
                </a:solidFill>
                <a:latin typeface="Calibri"/>
                <a:ea typeface="Calibri"/>
                <a:cs typeface="Calibri"/>
                <a:sym typeface="Calibri"/>
              </a:rPr>
              <a:t>	</a:t>
            </a:r>
          </a:p>
        </p:txBody>
      </p:sp>
      <p:sp>
        <p:nvSpPr>
          <p:cNvPr id="292" name="Shape 292"/>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9 Witkin, </a:t>
            </a:r>
            <a:r>
              <a:rPr lang="en-US" sz="2800" b="0" i="1" u="none" strike="noStrike" cap="none">
                <a:solidFill>
                  <a:schemeClr val="dk1"/>
                </a:solidFill>
                <a:latin typeface="Calibri"/>
                <a:ea typeface="Calibri"/>
                <a:cs typeface="Calibri"/>
                <a:sym typeface="Calibri"/>
              </a:rPr>
              <a:t>Cal. Proc. </a:t>
            </a:r>
            <a:r>
              <a:rPr lang="en-US" sz="2800" b="0" i="0" u="none" strike="noStrike" cap="none">
                <a:solidFill>
                  <a:schemeClr val="dk1"/>
                </a:solidFill>
                <a:latin typeface="Calibri"/>
                <a:ea typeface="Calibri"/>
                <a:cs typeface="Calibri"/>
                <a:sym typeface="Calibri"/>
              </a:rPr>
              <a:t>5th ed., Admin Proc § § 1-56</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2 </a:t>
            </a:r>
            <a:r>
              <a:rPr lang="en-US" sz="2800" b="0" i="1" u="none" strike="noStrike" cap="none">
                <a:solidFill>
                  <a:schemeClr val="dk1"/>
                </a:solidFill>
                <a:latin typeface="Calibri"/>
                <a:ea typeface="Calibri"/>
                <a:cs typeface="Calibri"/>
                <a:sym typeface="Calibri"/>
              </a:rPr>
              <a:t>Cal. Jur. 3d </a:t>
            </a:r>
            <a:r>
              <a:rPr lang="en-US" sz="2800" b="0" i="0" u="none" strike="noStrike" cap="none">
                <a:solidFill>
                  <a:schemeClr val="dk1"/>
                </a:solidFill>
                <a:latin typeface="Calibri"/>
                <a:ea typeface="Calibri"/>
                <a:cs typeface="Calibri"/>
                <a:sym typeface="Calibri"/>
              </a:rPr>
              <a:t>Administrative Law § § 1-378</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Daniel W. Martin, </a:t>
            </a:r>
            <a:r>
              <a:rPr lang="en-US" sz="2800" b="0" i="1" u="none" strike="noStrike" cap="none">
                <a:solidFill>
                  <a:schemeClr val="dk1"/>
                </a:solidFill>
                <a:latin typeface="Calibri"/>
                <a:ea typeface="Calibri"/>
                <a:cs typeface="Calibri"/>
                <a:sym typeface="Calibri"/>
              </a:rPr>
              <a:t>Henke’s California Law Guide 8</a:t>
            </a:r>
            <a:r>
              <a:rPr lang="en-US" sz="2800" b="0" i="1" u="none" strike="noStrike" cap="none" baseline="30000">
                <a:solidFill>
                  <a:schemeClr val="dk1"/>
                </a:solidFill>
                <a:latin typeface="Calibri"/>
                <a:ea typeface="Calibri"/>
                <a:cs typeface="Calibri"/>
                <a:sym typeface="Calibri"/>
              </a:rPr>
              <a:t>th</a:t>
            </a:r>
            <a:r>
              <a:rPr lang="en-US" sz="2800" b="0" i="1" u="none" strike="noStrike" cap="none">
                <a:solidFill>
                  <a:schemeClr val="dk1"/>
                </a:solidFill>
                <a:latin typeface="Calibri"/>
                <a:ea typeface="Calibri"/>
                <a:cs typeface="Calibri"/>
                <a:sym typeface="Calibri"/>
              </a:rPr>
              <a:t> ed., </a:t>
            </a:r>
            <a:r>
              <a:rPr lang="en-US" sz="2800" b="0" i="0" u="none" strike="noStrike" cap="none">
                <a:solidFill>
                  <a:schemeClr val="dk1"/>
                </a:solidFill>
                <a:latin typeface="Calibri"/>
                <a:ea typeface="Calibri"/>
                <a:cs typeface="Calibri"/>
                <a:sym typeface="Calibri"/>
              </a:rPr>
              <a:t>§ § 8.01-8.07</a:t>
            </a:r>
          </a:p>
          <a:p>
            <a:pPr marL="228600" marR="0" lvl="0" indent="-228600" algn="l" rtl="0">
              <a:lnSpc>
                <a:spcPct val="9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00090"/>
              </a:buClr>
              <a:buSzPct val="25000"/>
              <a:buFont typeface="Arial"/>
              <a:buNone/>
            </a:pPr>
            <a:r>
              <a:rPr lang="en-US" sz="4400" b="0" i="0" u="none" strike="noStrike" cap="none">
                <a:solidFill>
                  <a:srgbClr val="000090"/>
                </a:solidFill>
                <a:latin typeface="Arial"/>
                <a:ea typeface="Arial"/>
                <a:cs typeface="Arial"/>
                <a:sym typeface="Arial"/>
              </a:rPr>
              <a:t>Definitions</a:t>
            </a:r>
          </a:p>
        </p:txBody>
      </p:sp>
      <p:sp>
        <p:nvSpPr>
          <p:cNvPr id="112" name="Shape 112"/>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  CA Gov’t Code sec 11342.600 “Regulation” means every rule, regulation, order, or standard of general application or the amendment, supplement, or revision of any rule, regulation, order, or standard adopted by any state agency to implement, interpret, or make specific the law enforced or administered by it, or to govern its procedure.</a:t>
            </a:r>
          </a:p>
          <a:p>
            <a:pPr marL="228600" marR="0" lvl="0" indent="-228600" algn="l" rtl="0">
              <a:lnSpc>
                <a:spcPct val="9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00090"/>
              </a:buClr>
              <a:buSzPct val="25000"/>
              <a:buFont typeface="Arial"/>
              <a:buNone/>
            </a:pPr>
            <a:r>
              <a:rPr lang="en-US" sz="4400" b="0" i="0" u="none" strike="noStrike" cap="none">
                <a:solidFill>
                  <a:srgbClr val="000090"/>
                </a:solidFill>
                <a:latin typeface="Arial"/>
                <a:ea typeface="Arial"/>
                <a:cs typeface="Arial"/>
                <a:sym typeface="Arial"/>
              </a:rPr>
              <a:t>Definitions</a:t>
            </a:r>
          </a:p>
        </p:txBody>
      </p:sp>
      <p:sp>
        <p:nvSpPr>
          <p:cNvPr id="119" name="Shape 119"/>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  CA Gov’t Code sec 11342.600 “Regulation” means every rule, regulation, order, or standard of general application or the amendment, supplement, or revision of any rule, regulation, order, or standard adopted by any state agency </a:t>
            </a:r>
            <a:r>
              <a:rPr lang="en-US" sz="2800" b="0" i="0" u="sng" strike="noStrike" cap="none">
                <a:solidFill>
                  <a:srgbClr val="800000"/>
                </a:solidFill>
                <a:latin typeface="Calibri"/>
                <a:ea typeface="Calibri"/>
                <a:cs typeface="Calibri"/>
                <a:sym typeface="Calibri"/>
              </a:rPr>
              <a:t>to implement, interpret, or make specific the law enforced or administered by it, or to govern its procedure.</a:t>
            </a:r>
          </a:p>
          <a:p>
            <a:pPr marL="228600" marR="0" lvl="0" indent="-228600" algn="l" rtl="0">
              <a:lnSpc>
                <a:spcPct val="9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00090"/>
              </a:buClr>
              <a:buSzPct val="25000"/>
              <a:buFont typeface="Arial"/>
              <a:buNone/>
            </a:pPr>
            <a:r>
              <a:rPr lang="en-US" sz="4400" b="0" i="0" u="none" strike="noStrike" cap="none">
                <a:solidFill>
                  <a:srgbClr val="000090"/>
                </a:solidFill>
                <a:latin typeface="Arial"/>
                <a:ea typeface="Arial"/>
                <a:cs typeface="Arial"/>
                <a:sym typeface="Arial"/>
              </a:rPr>
              <a:t>Definitions</a:t>
            </a:r>
          </a:p>
        </p:txBody>
      </p:sp>
      <p:sp>
        <p:nvSpPr>
          <p:cNvPr id="126" name="Shape 126"/>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 Govt.C. 11342.1. A regulation is ordinarily invalid unless it falls within the scope of authority conferred on the agency by statute. </a:t>
            </a:r>
            <a:br>
              <a:rPr lang="en-US" sz="2800" b="0" i="0" u="none" strike="noStrike" cap="none">
                <a:solidFill>
                  <a:schemeClr val="dk1"/>
                </a:solidFill>
                <a:latin typeface="Calibri"/>
                <a:ea typeface="Calibri"/>
                <a:cs typeface="Calibri"/>
                <a:sym typeface="Calibri"/>
              </a:rPr>
            </a:br>
            <a:r>
              <a:rPr lang="en-US" sz="2800" b="0" i="0" u="none" strike="noStrike" cap="none">
                <a:solidFill>
                  <a:schemeClr val="dk1"/>
                </a:solidFill>
                <a:latin typeface="Calibri"/>
                <a:ea typeface="Calibri"/>
                <a:cs typeface="Calibri"/>
                <a:sym typeface="Calibri"/>
              </a:rPr>
              <a:t/>
            </a:r>
            <a:br>
              <a:rPr lang="en-US" sz="2800" b="0" i="0" u="none" strike="noStrike" cap="none">
                <a:solidFill>
                  <a:schemeClr val="dk1"/>
                </a:solidFill>
                <a:latin typeface="Calibri"/>
                <a:ea typeface="Calibri"/>
                <a:cs typeface="Calibri"/>
                <a:sym typeface="Calibri"/>
              </a:rPr>
            </a:br>
            <a:endParaRPr lang="en-US"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Govt.C. 11342.2 A regulation adopted pursuant to statutory authority, express or implied, is not valid or effective “unless consistent and not in conflict with the statute and reasonably necessary to effectuate the purpose of the statute.” </a:t>
            </a:r>
            <a:br>
              <a:rPr lang="en-US" sz="2800" b="0" i="0" u="none" strike="noStrike" cap="none">
                <a:solidFill>
                  <a:schemeClr val="dk1"/>
                </a:solidFill>
                <a:latin typeface="Calibri"/>
                <a:ea typeface="Calibri"/>
                <a:cs typeface="Calibri"/>
                <a:sym typeface="Calibri"/>
              </a:rPr>
            </a:br>
            <a:r>
              <a:rPr lang="en-US" sz="2800" b="0" i="0" u="none" strike="noStrike" cap="none">
                <a:solidFill>
                  <a:schemeClr val="dk1"/>
                </a:solidFill>
                <a:latin typeface="Calibri"/>
                <a:ea typeface="Calibri"/>
                <a:cs typeface="Calibri"/>
                <a:sym typeface="Calibri"/>
              </a:rPr>
              <a:t/>
            </a:r>
            <a:br>
              <a:rPr lang="en-US" sz="2800" b="0" i="0" u="none" strike="noStrike" cap="none">
                <a:solidFill>
                  <a:schemeClr val="dk1"/>
                </a:solidFill>
                <a:latin typeface="Calibri"/>
                <a:ea typeface="Calibri"/>
                <a:cs typeface="Calibri"/>
                <a:sym typeface="Calibri"/>
              </a:rPr>
            </a:br>
            <a:endParaRPr lang="en-US"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00090"/>
              </a:buClr>
              <a:buSzPct val="25000"/>
              <a:buFont typeface="Arial"/>
              <a:buNone/>
            </a:pPr>
            <a:r>
              <a:rPr lang="en-US" sz="4400" b="0" i="0" u="none" strike="noStrike" cap="none">
                <a:solidFill>
                  <a:srgbClr val="000090"/>
                </a:solidFill>
                <a:latin typeface="Arial"/>
                <a:ea typeface="Arial"/>
                <a:cs typeface="Arial"/>
                <a:sym typeface="Arial"/>
              </a:rPr>
              <a:t>Definitions</a:t>
            </a:r>
          </a:p>
        </p:txBody>
      </p:sp>
      <p:sp>
        <p:nvSpPr>
          <p:cNvPr id="133" name="Shape 133"/>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 Govt.C. 11342.1. A regulation is ordinarily invalid unless it falls within the </a:t>
            </a:r>
            <a:r>
              <a:rPr lang="en-US" sz="2800" b="0" i="0" u="sng" strike="noStrike" cap="none">
                <a:solidFill>
                  <a:srgbClr val="800000"/>
                </a:solidFill>
                <a:latin typeface="Calibri"/>
                <a:ea typeface="Calibri"/>
                <a:cs typeface="Calibri"/>
                <a:sym typeface="Calibri"/>
              </a:rPr>
              <a:t>scope of authority conferred on the agency by statute</a:t>
            </a:r>
            <a:r>
              <a:rPr lang="en-US" sz="2800" b="0" i="0" u="none" strike="noStrike" cap="none">
                <a:solidFill>
                  <a:schemeClr val="dk1"/>
                </a:solidFill>
                <a:latin typeface="Calibri"/>
                <a:ea typeface="Calibri"/>
                <a:cs typeface="Calibri"/>
                <a:sym typeface="Calibri"/>
              </a:rPr>
              <a:t>. </a:t>
            </a:r>
            <a:br>
              <a:rPr lang="en-US" sz="2800" b="0" i="0" u="none" strike="noStrike" cap="none">
                <a:solidFill>
                  <a:schemeClr val="dk1"/>
                </a:solidFill>
                <a:latin typeface="Calibri"/>
                <a:ea typeface="Calibri"/>
                <a:cs typeface="Calibri"/>
                <a:sym typeface="Calibri"/>
              </a:rPr>
            </a:br>
            <a:r>
              <a:rPr lang="en-US" sz="2800" b="0" i="0" u="none" strike="noStrike" cap="none">
                <a:solidFill>
                  <a:schemeClr val="dk1"/>
                </a:solidFill>
                <a:latin typeface="Calibri"/>
                <a:ea typeface="Calibri"/>
                <a:cs typeface="Calibri"/>
                <a:sym typeface="Calibri"/>
              </a:rPr>
              <a:t/>
            </a:r>
            <a:br>
              <a:rPr lang="en-US" sz="2800" b="0" i="0" u="none" strike="noStrike" cap="none">
                <a:solidFill>
                  <a:schemeClr val="dk1"/>
                </a:solidFill>
                <a:latin typeface="Calibri"/>
                <a:ea typeface="Calibri"/>
                <a:cs typeface="Calibri"/>
                <a:sym typeface="Calibri"/>
              </a:rPr>
            </a:br>
            <a:endParaRPr lang="en-US"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Govt.C. 11342.2 A regulation adopted pursuant to statutory authority, express or implied, is not valid or effective “unless consistent and not in conflict with the statute and reasonably necessary to effectuate the purpose of the statute.” </a:t>
            </a:r>
            <a:br>
              <a:rPr lang="en-US" sz="2800" b="0" i="0" u="none" strike="noStrike" cap="none">
                <a:solidFill>
                  <a:schemeClr val="dk1"/>
                </a:solidFill>
                <a:latin typeface="Calibri"/>
                <a:ea typeface="Calibri"/>
                <a:cs typeface="Calibri"/>
                <a:sym typeface="Calibri"/>
              </a:rPr>
            </a:br>
            <a:r>
              <a:rPr lang="en-US" sz="2800" b="0" i="0" u="none" strike="noStrike" cap="none">
                <a:solidFill>
                  <a:schemeClr val="dk1"/>
                </a:solidFill>
                <a:latin typeface="Calibri"/>
                <a:ea typeface="Calibri"/>
                <a:cs typeface="Calibri"/>
                <a:sym typeface="Calibri"/>
              </a:rPr>
              <a:t/>
            </a:r>
            <a:br>
              <a:rPr lang="en-US" sz="2800" b="0" i="0" u="none" strike="noStrike" cap="none">
                <a:solidFill>
                  <a:schemeClr val="dk1"/>
                </a:solidFill>
                <a:latin typeface="Calibri"/>
                <a:ea typeface="Calibri"/>
                <a:cs typeface="Calibri"/>
                <a:sym typeface="Calibri"/>
              </a:rPr>
            </a:br>
            <a:endParaRPr lang="en-US"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00090"/>
              </a:buClr>
              <a:buSzPct val="25000"/>
              <a:buFont typeface="Arial"/>
              <a:buNone/>
            </a:pPr>
            <a:r>
              <a:rPr lang="en-US" sz="4400" b="0" i="0" u="none" strike="noStrike" cap="none">
                <a:solidFill>
                  <a:srgbClr val="000090"/>
                </a:solidFill>
                <a:latin typeface="Arial"/>
                <a:ea typeface="Arial"/>
                <a:cs typeface="Arial"/>
                <a:sym typeface="Arial"/>
              </a:rPr>
              <a:t>Definitions</a:t>
            </a:r>
          </a:p>
        </p:txBody>
      </p:sp>
      <p:sp>
        <p:nvSpPr>
          <p:cNvPr id="140" name="Shape 140"/>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 Govt.C. 11342.1. A regulation is ordinarily invalid unless it falls within the </a:t>
            </a:r>
            <a:r>
              <a:rPr lang="en-US" sz="2800" b="0" i="0" u="sng" strike="noStrike" cap="none">
                <a:solidFill>
                  <a:srgbClr val="800000"/>
                </a:solidFill>
                <a:latin typeface="Calibri"/>
                <a:ea typeface="Calibri"/>
                <a:cs typeface="Calibri"/>
                <a:sym typeface="Calibri"/>
              </a:rPr>
              <a:t>scope of authority conferred on the agency by statute</a:t>
            </a:r>
            <a:r>
              <a:rPr lang="en-US" sz="2800" b="0" i="0" u="none" strike="noStrike" cap="none">
                <a:solidFill>
                  <a:schemeClr val="dk1"/>
                </a:solidFill>
                <a:latin typeface="Calibri"/>
                <a:ea typeface="Calibri"/>
                <a:cs typeface="Calibri"/>
                <a:sym typeface="Calibri"/>
              </a:rPr>
              <a:t>. </a:t>
            </a:r>
            <a:br>
              <a:rPr lang="en-US" sz="2800" b="0" i="0" u="none" strike="noStrike" cap="none">
                <a:solidFill>
                  <a:schemeClr val="dk1"/>
                </a:solidFill>
                <a:latin typeface="Calibri"/>
                <a:ea typeface="Calibri"/>
                <a:cs typeface="Calibri"/>
                <a:sym typeface="Calibri"/>
              </a:rPr>
            </a:br>
            <a:r>
              <a:rPr lang="en-US" sz="2800" b="0" i="0" u="none" strike="noStrike" cap="none">
                <a:solidFill>
                  <a:schemeClr val="dk1"/>
                </a:solidFill>
                <a:latin typeface="Calibri"/>
                <a:ea typeface="Calibri"/>
                <a:cs typeface="Calibri"/>
                <a:sym typeface="Calibri"/>
              </a:rPr>
              <a:t/>
            </a:r>
            <a:br>
              <a:rPr lang="en-US" sz="2800" b="0" i="0" u="none" strike="noStrike" cap="none">
                <a:solidFill>
                  <a:schemeClr val="dk1"/>
                </a:solidFill>
                <a:latin typeface="Calibri"/>
                <a:ea typeface="Calibri"/>
                <a:cs typeface="Calibri"/>
                <a:sym typeface="Calibri"/>
              </a:rPr>
            </a:br>
            <a:endParaRPr lang="en-US"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Govt.C. 11342.2 A regulation adopted pursuant to statutory authority, express or implied, is not valid or effective </a:t>
            </a:r>
            <a:r>
              <a:rPr lang="en-US" sz="2800" b="0" i="0" u="sng" strike="noStrike" cap="none">
                <a:solidFill>
                  <a:srgbClr val="800000"/>
                </a:solidFill>
                <a:latin typeface="Calibri"/>
                <a:ea typeface="Calibri"/>
                <a:cs typeface="Calibri"/>
                <a:sym typeface="Calibri"/>
              </a:rPr>
              <a:t>“unless consistent and not in conflict with the statute and reasonably necessary to effectuate the purpose of the statute.” </a:t>
            </a:r>
            <a:r>
              <a:rPr lang="en-US" sz="2800" b="0" i="0" u="none" strike="noStrike" cap="none">
                <a:solidFill>
                  <a:schemeClr val="dk1"/>
                </a:solidFill>
                <a:latin typeface="Calibri"/>
                <a:ea typeface="Calibri"/>
                <a:cs typeface="Calibri"/>
                <a:sym typeface="Calibri"/>
              </a:rPr>
              <a:t/>
            </a:r>
            <a:br>
              <a:rPr lang="en-US" sz="2800" b="0" i="0" u="none" strike="noStrike" cap="none">
                <a:solidFill>
                  <a:schemeClr val="dk1"/>
                </a:solidFill>
                <a:latin typeface="Calibri"/>
                <a:ea typeface="Calibri"/>
                <a:cs typeface="Calibri"/>
                <a:sym typeface="Calibri"/>
              </a:rPr>
            </a:br>
            <a:r>
              <a:rPr lang="en-US" sz="2800" b="0" i="0" u="none" strike="noStrike" cap="none">
                <a:solidFill>
                  <a:schemeClr val="dk1"/>
                </a:solidFill>
                <a:latin typeface="Calibri"/>
                <a:ea typeface="Calibri"/>
                <a:cs typeface="Calibri"/>
                <a:sym typeface="Calibri"/>
              </a:rPr>
              <a:t/>
            </a:r>
            <a:br>
              <a:rPr lang="en-US" sz="2800" b="0" i="0" u="none" strike="noStrike" cap="none">
                <a:solidFill>
                  <a:schemeClr val="dk1"/>
                </a:solidFill>
                <a:latin typeface="Calibri"/>
                <a:ea typeface="Calibri"/>
                <a:cs typeface="Calibri"/>
                <a:sym typeface="Calibri"/>
              </a:rPr>
            </a:br>
            <a:endParaRPr lang="en-US"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00090"/>
              </a:buClr>
              <a:buSzPct val="25000"/>
              <a:buFont typeface="Arial"/>
              <a:buNone/>
            </a:pPr>
            <a:r>
              <a:rPr lang="en-US" sz="4400" b="0" i="0" u="none" strike="noStrike" cap="none">
                <a:solidFill>
                  <a:srgbClr val="000090"/>
                </a:solidFill>
                <a:latin typeface="Arial"/>
                <a:ea typeface="Arial"/>
                <a:cs typeface="Arial"/>
                <a:sym typeface="Arial"/>
              </a:rPr>
              <a:t>Definitions</a:t>
            </a:r>
          </a:p>
        </p:txBody>
      </p:sp>
      <p:sp>
        <p:nvSpPr>
          <p:cNvPr id="147" name="Shape 147"/>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 The Office of Administrative Law is required to provide for the official compilation, printing, and publication of adoption, amendment, or repeal of regulations in the </a:t>
            </a:r>
            <a:r>
              <a:rPr lang="en-US" sz="2800" b="0" i="1" u="none" strike="noStrike" cap="none">
                <a:solidFill>
                  <a:schemeClr val="dk1"/>
                </a:solidFill>
                <a:latin typeface="Calibri"/>
                <a:ea typeface="Calibri"/>
                <a:cs typeface="Calibri"/>
                <a:sym typeface="Calibri"/>
              </a:rPr>
              <a:t>California Code of Regulations.</a:t>
            </a:r>
            <a:r>
              <a:rPr lang="en-US" sz="2800" b="0" i="0" u="none" strike="noStrike" cap="none">
                <a:solidFill>
                  <a:schemeClr val="dk1"/>
                </a:solidFill>
                <a:latin typeface="Calibri"/>
                <a:ea typeface="Calibri"/>
                <a:cs typeface="Calibri"/>
                <a:sym typeface="Calibri"/>
              </a:rPr>
              <a:t> </a:t>
            </a:r>
            <a:br>
              <a:rPr lang="en-US" sz="2800" b="0" i="0" u="none" strike="noStrike" cap="none">
                <a:solidFill>
                  <a:schemeClr val="dk1"/>
                </a:solidFill>
                <a:latin typeface="Calibri"/>
                <a:ea typeface="Calibri"/>
                <a:cs typeface="Calibri"/>
                <a:sym typeface="Calibri"/>
              </a:rPr>
            </a:br>
            <a:endParaRPr lang="en-US"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buClr>
                <a:schemeClr val="dk1"/>
              </a:buClr>
              <a:buSzPct val="100000"/>
              <a:buFont typeface="Arial"/>
              <a:buChar char="•"/>
            </a:pPr>
            <a:r>
              <a:rPr lang="en-US" sz="2800" b="0" i="1" u="none" strike="noStrike" cap="none">
                <a:solidFill>
                  <a:schemeClr val="dk1"/>
                </a:solidFill>
                <a:latin typeface="Calibri"/>
                <a:ea typeface="Calibri"/>
                <a:cs typeface="Calibri"/>
                <a:sym typeface="Calibri"/>
              </a:rPr>
              <a:t>Internet Publication.</a:t>
            </a:r>
            <a:r>
              <a:rPr lang="en-US" sz="2800" b="0" i="0" u="none" strike="noStrike" cap="none">
                <a:solidFill>
                  <a:schemeClr val="dk1"/>
                </a:solidFill>
                <a:latin typeface="Calibri"/>
                <a:ea typeface="Calibri"/>
                <a:cs typeface="Calibri"/>
                <a:sym typeface="Calibri"/>
              </a:rPr>
              <a:t> The Office of Administrative Law must make available on the Internet, free of charge, the full text of the California Code of Regulations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xEl>
                                              <p:pRg st="0" end="0"/>
                                            </p:txEl>
                                          </p:spTgt>
                                        </p:tgtEl>
                                        <p:attrNameLst>
                                          <p:attrName>style.visibility</p:attrName>
                                        </p:attrNameLst>
                                      </p:cBhvr>
                                      <p:to>
                                        <p:strVal val="visible"/>
                                      </p:to>
                                    </p:set>
                                    <p:animEffect transition="in" filter="fade">
                                      <p:cBhvr>
                                        <p:cTn id="7" dur="500"/>
                                        <p:tgtEl>
                                          <p:spTgt spid="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7">
                                            <p:txEl>
                                              <p:pRg st="1" end="1"/>
                                            </p:txEl>
                                          </p:spTgt>
                                        </p:tgtEl>
                                        <p:attrNameLst>
                                          <p:attrName>style.visibility</p:attrName>
                                        </p:attrNameLst>
                                      </p:cBhvr>
                                      <p:to>
                                        <p:strVal val="visible"/>
                                      </p:to>
                                    </p:set>
                                    <p:animEffect transition="in" filter="fade">
                                      <p:cBhvr>
                                        <p:cTn id="12" dur="500"/>
                                        <p:tgtEl>
                                          <p:spTgt spid="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333</Words>
  <Application>Microsoft Office PowerPoint</Application>
  <PresentationFormat>Widescreen</PresentationFormat>
  <Paragraphs>111</Paragraphs>
  <Slides>30</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Researching Recent California Regulations </vt:lpstr>
      <vt:lpstr> </vt:lpstr>
      <vt:lpstr>Researching Recent California Regulations </vt:lpstr>
      <vt:lpstr>Definitions</vt:lpstr>
      <vt:lpstr>Definitions</vt:lpstr>
      <vt:lpstr>Definitions</vt:lpstr>
      <vt:lpstr>Definitions</vt:lpstr>
      <vt:lpstr>Definitions</vt:lpstr>
      <vt:lpstr>Definitions</vt:lpstr>
      <vt:lpstr>Definitions</vt:lpstr>
      <vt:lpstr>Tools at Hand</vt:lpstr>
      <vt:lpstr>Tools at Hand</vt:lpstr>
      <vt:lpstr>CA Shell Egg Food Safety Compliant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Tools at Hand</vt:lpstr>
      <vt:lpstr>Tools at Hand</vt:lpstr>
      <vt:lpstr>Tools at Hand</vt:lpstr>
      <vt:lpstr>PowerPoint Presentation</vt:lpstr>
      <vt:lpstr>PowerPoint Presentation</vt:lpstr>
      <vt:lpstr>PowerPoint Presentation</vt:lpstr>
      <vt:lpstr>PowerPoint Presentation</vt:lpstr>
      <vt:lpstr>PowerPoint Presentation</vt:lpstr>
      <vt:lpstr>Further Reading on Regulations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Researching Recent California Regulations</dc:title>
  <dc:creator>Marcus, Chuck</dc:creator>
  <cp:lastModifiedBy>Ramona Martinez</cp:lastModifiedBy>
  <cp:revision>1</cp:revision>
  <dcterms:modified xsi:type="dcterms:W3CDTF">2017-04-05T22:18:50Z</dcterms:modified>
</cp:coreProperties>
</file>