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623" r:id="rId3"/>
    <p:sldId id="571" r:id="rId4"/>
    <p:sldId id="572" r:id="rId5"/>
    <p:sldId id="573" r:id="rId6"/>
    <p:sldId id="574" r:id="rId7"/>
    <p:sldId id="575" r:id="rId8"/>
    <p:sldId id="607" r:id="rId9"/>
    <p:sldId id="577" r:id="rId10"/>
    <p:sldId id="578" r:id="rId11"/>
    <p:sldId id="579" r:id="rId12"/>
    <p:sldId id="580" r:id="rId13"/>
    <p:sldId id="620" r:id="rId14"/>
    <p:sldId id="610" r:id="rId15"/>
    <p:sldId id="611" r:id="rId16"/>
    <p:sldId id="613" r:id="rId17"/>
    <p:sldId id="581" r:id="rId18"/>
    <p:sldId id="582" r:id="rId19"/>
    <p:sldId id="583" r:id="rId20"/>
    <p:sldId id="585" r:id="rId21"/>
    <p:sldId id="586" r:id="rId22"/>
    <p:sldId id="587" r:id="rId23"/>
    <p:sldId id="588" r:id="rId24"/>
    <p:sldId id="590" r:id="rId25"/>
    <p:sldId id="591" r:id="rId26"/>
    <p:sldId id="621" r:id="rId27"/>
    <p:sldId id="592" r:id="rId28"/>
    <p:sldId id="593" r:id="rId29"/>
    <p:sldId id="595" r:id="rId30"/>
    <p:sldId id="618" r:id="rId31"/>
    <p:sldId id="597" r:id="rId32"/>
    <p:sldId id="598" r:id="rId33"/>
    <p:sldId id="599" r:id="rId34"/>
    <p:sldId id="600" r:id="rId35"/>
    <p:sldId id="617" r:id="rId36"/>
    <p:sldId id="601" r:id="rId37"/>
    <p:sldId id="602" r:id="rId38"/>
    <p:sldId id="604" r:id="rId39"/>
    <p:sldId id="622" r:id="rId40"/>
    <p:sldId id="606" r:id="rId41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088" userDrawn="1">
          <p15:clr>
            <a:srgbClr val="A4A3A4"/>
          </p15:clr>
        </p15:guide>
        <p15:guide id="3" orient="horz" pos="754" userDrawn="1">
          <p15:clr>
            <a:srgbClr val="A4A3A4"/>
          </p15:clr>
        </p15:guide>
        <p15:guide id="4" orient="horz" pos="14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11E41"/>
    <a:srgbClr val="D0A760"/>
    <a:srgbClr val="8C1515"/>
    <a:srgbClr val="323232"/>
    <a:srgbClr val="D6DDD3"/>
    <a:srgbClr val="EDE8DD"/>
    <a:srgbClr val="C2B7A1"/>
    <a:srgbClr val="918873"/>
    <a:srgbClr val="3C3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31"/>
    <p:restoredTop sz="62365"/>
  </p:normalViewPr>
  <p:slideViewPr>
    <p:cSldViewPr snapToGrid="0" snapToObjects="1" showGuides="1">
      <p:cViewPr varScale="1">
        <p:scale>
          <a:sx n="60" d="100"/>
          <a:sy n="60" d="100"/>
        </p:scale>
        <p:origin x="1140" y="66"/>
      </p:cViewPr>
      <p:guideLst>
        <p:guide orient="horz" pos="2137"/>
        <p:guide pos="2088"/>
        <p:guide orient="horz" pos="754"/>
        <p:guide orient="horz" pos="14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3" d="100"/>
          <a:sy n="73" d="100"/>
        </p:scale>
        <p:origin x="356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058127437417"/>
          <c:y val="2.6107074646496899E-2"/>
          <c:w val="0.77809427169220702"/>
          <c:h val="0.9341386044419099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11E4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it-IT" dirty="0" smtClean="0"/>
                      <a:t>34%</a:t>
                    </a:r>
                    <a:endParaRPr lang="it-IT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is-IS" dirty="0" smtClean="0"/>
                      <a:t>20%</a:t>
                    </a:r>
                    <a:endParaRPr lang="is-I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0.34</c:v>
                </c:pt>
                <c:pt idx="1">
                  <c:v>0.2</c:v>
                </c:pt>
                <c:pt idx="2">
                  <c:v>0.46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7663005461247"/>
          <c:y val="0.10280173477663"/>
          <c:w val="0.52181830706197696"/>
          <c:h val="0.75857268784598597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63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11E4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0.44</c:v>
                </c:pt>
                <c:pt idx="1">
                  <c:v>0.30399999999999999</c:v>
                </c:pt>
                <c:pt idx="2">
                  <c:v>0.25600000000000001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pt-BR" sz="2000" b="0" dirty="0" smtClean="0"/>
                      <a:t>88%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0.88</c:v>
                </c:pt>
                <c:pt idx="1">
                  <c:v>0.08</c:v>
                </c:pt>
                <c:pt idx="2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0.5529</cdr:x>
      <cdr:y>0</cdr:y>
    </cdr:from>
    <cdr:to>
      <cdr:x>0.96037</cdr:x>
      <cdr:y>0.83464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67173" y="0"/>
          <a:ext cx="2407804" cy="16619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Source Sans Pro" charset="0"/>
              <a:ea typeface="ＭＳ Ｐゴシック" charset="-128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Source Sans Pro" charset="0"/>
              <a:ea typeface="ＭＳ Ｐゴシック" charset="-128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Source Sans Pro" charset="0"/>
              <a:ea typeface="ＭＳ Ｐゴシック" charset="-128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Source Sans Pro" charset="0"/>
              <a:ea typeface="ＭＳ Ｐゴシック" charset="-128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Source Sans Pro" charset="0"/>
              <a:ea typeface="ＭＳ Ｐゴシック" charset="-128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Source Sans Pro" charset="0"/>
              <a:ea typeface="ＭＳ Ｐゴシック" charset="-128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Source Sans Pro" charset="0"/>
              <a:ea typeface="ＭＳ Ｐゴシック" charset="-128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Source Sans Pro" charset="0"/>
              <a:ea typeface="ＭＳ Ｐゴシック" charset="-128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Source Sans Pro" charset="0"/>
              <a:ea typeface="ＭＳ Ｐゴシック" charset="-128"/>
              <a:cs typeface="+mn-cs"/>
            </a:defRPr>
          </a:lvl9pPr>
        </a:lstStyle>
        <a:p xmlns:a="http://schemas.openxmlformats.org/drawingml/2006/main">
          <a:r>
            <a:rPr lang="en-US" sz="3000" b="1" dirty="0" smtClean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rPr>
            <a:t>26%</a:t>
          </a:r>
          <a:r>
            <a:rPr lang="en-US" sz="18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rPr>
            <a:t/>
          </a:r>
          <a:br>
            <a:rPr lang="en-US" sz="18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rPr>
          </a:br>
          <a:r>
            <a:rPr lang="en-US" sz="1800" dirty="0" smtClean="0">
              <a:latin typeface="Arial" charset="0"/>
              <a:ea typeface="Arial" charset="0"/>
              <a:cs typeface="Arial" charset="0"/>
            </a:rPr>
            <a:t>Firms with </a:t>
          </a:r>
          <a:r>
            <a:rPr lang="en-US" sz="1800" b="1" dirty="0" smtClean="0">
              <a:latin typeface="Arial" charset="0"/>
              <a:ea typeface="Arial" charset="0"/>
              <a:cs typeface="Arial" charset="0"/>
            </a:rPr>
            <a:t>less than 250 lawyers</a:t>
          </a:r>
          <a:r>
            <a:rPr lang="en-US" sz="1800" dirty="0">
              <a:latin typeface="Arial" charset="0"/>
              <a:ea typeface="Arial" charset="0"/>
              <a:cs typeface="Arial" charset="0"/>
            </a:rPr>
            <a:t> </a:t>
          </a:r>
          <a:r>
            <a:rPr lang="en-US" sz="1800" dirty="0" smtClean="0">
              <a:latin typeface="Arial" charset="0"/>
              <a:ea typeface="Arial" charset="0"/>
              <a:cs typeface="Arial" charset="0"/>
            </a:rPr>
            <a:t>that are changing pricing strategy</a:t>
          </a:r>
          <a:endParaRPr lang="en-US" sz="1800" dirty="0">
            <a:latin typeface="Arial" charset="0"/>
            <a:ea typeface="Arial" charset="0"/>
            <a:cs typeface="Arial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96157DF3-580D-E847-A17A-31F8348417F5}" type="datetimeFigureOut">
              <a:rPr lang="en-US" altLang="en-US"/>
              <a:pPr/>
              <a:t>1/24/2017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CB453655-9185-FE40-9C9C-69F0FA1351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348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903C2A4-9E4F-F149-8BF1-3C5CB8E57EAB}" type="datetimeFigureOut">
              <a:rPr lang="en-US" altLang="en-US"/>
              <a:pPr/>
              <a:t>1/24/2017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7C952E1-76E0-E346-9A48-F887DEA463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4599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181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842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969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652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91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761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69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  <a:p>
            <a:endParaRPr lang="en-US" sz="1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340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859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13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difference in proactive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81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CodeX</a:t>
            </a:r>
            <a:r>
              <a:rPr lang="en-US" dirty="0" smtClean="0"/>
              <a:t>?:</a:t>
            </a:r>
          </a:p>
          <a:p>
            <a:r>
              <a:rPr lang="en-US" dirty="0" smtClean="0"/>
              <a:t>-Stanford Research Center</a:t>
            </a:r>
          </a:p>
          <a:p>
            <a:r>
              <a:rPr lang="en-US" dirty="0" smtClean="0"/>
              <a:t>-Innovation Network</a:t>
            </a:r>
          </a:p>
          <a:p>
            <a:endParaRPr lang="en-US" dirty="0" smtClean="0"/>
          </a:p>
          <a:p>
            <a:r>
              <a:rPr lang="en-US" dirty="0" smtClean="0"/>
              <a:t>Our</a:t>
            </a:r>
            <a:r>
              <a:rPr lang="en-US" baseline="0" dirty="0" smtClean="0"/>
              <a:t> Mission:</a:t>
            </a:r>
            <a:endParaRPr lang="en-US" dirty="0" smtClean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-Research and Develop Technologies that Make the Legal System More Efficient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816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188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989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100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753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March and April 2016, Altman Weil surveyed 800 Managing Partners and Chairs of 800 US Law Firms with more than 50 lawyers. 45% response rate.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11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58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077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52E1-76E0-E346-9A48-F887DEA46396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03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" y="1246910"/>
            <a:ext cx="11427229" cy="4120429"/>
          </a:xfrm>
        </p:spPr>
        <p:txBody>
          <a:bodyPr>
            <a:normAutofit/>
          </a:bodyPr>
          <a:lstStyle>
            <a:lvl1pPr marL="7938" indent="-7938">
              <a:tabLst/>
              <a:defRPr sz="5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8110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601250" y="1211580"/>
            <a:ext cx="5194127" cy="501205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6396623" y="1211580"/>
            <a:ext cx="4831924" cy="501205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69450"/>
            <a:ext cx="10932584" cy="650699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623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667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35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" y="1246910"/>
            <a:ext cx="10972800" cy="4120429"/>
          </a:xfrm>
          <a:solidFill>
            <a:schemeClr val="bg2"/>
          </a:solidFill>
        </p:spPr>
        <p:txBody>
          <a:bodyPr>
            <a:normAutofit/>
          </a:bodyPr>
          <a:lstStyle>
            <a:lvl1pPr marL="7938" indent="-7938">
              <a:tabLst/>
              <a:defRPr sz="5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170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" y="1246910"/>
            <a:ext cx="10972800" cy="4120429"/>
          </a:xfrm>
          <a:solidFill>
            <a:schemeClr val="bg2"/>
          </a:solidFill>
        </p:spPr>
        <p:txBody>
          <a:bodyPr>
            <a:normAutofit/>
          </a:bodyPr>
          <a:lstStyle>
            <a:lvl1pPr marL="7938" indent="-7938">
              <a:tabLst/>
              <a:defRPr sz="5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57200"/>
            <a:ext cx="5486400" cy="6254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Part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19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" y="1246910"/>
            <a:ext cx="10972800" cy="4120429"/>
          </a:xfrm>
          <a:noFill/>
        </p:spPr>
        <p:txBody>
          <a:bodyPr>
            <a:normAutofit/>
          </a:bodyPr>
          <a:lstStyle>
            <a:lvl1pPr marL="7938" indent="-7938">
              <a:tabLst/>
              <a:defRPr sz="5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037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6410325"/>
            <a:ext cx="12206817" cy="457200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/>
            </a:endParaRPr>
          </a:p>
        </p:txBody>
      </p:sp>
      <p:pic>
        <p:nvPicPr>
          <p:cNvPr id="6" name="Picture 14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67" y="6510339"/>
            <a:ext cx="2423584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838" y="2051687"/>
            <a:ext cx="3939116" cy="123444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7838" y="3429000"/>
            <a:ext cx="3939116" cy="124396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220883" y="2046816"/>
            <a:ext cx="2601384" cy="260138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buNone/>
              <a:defRPr sz="12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28759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9450"/>
            <a:ext cx="10932584" cy="650699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09601" y="1511300"/>
            <a:ext cx="10932588" cy="471233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74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9450"/>
            <a:ext cx="10932584" cy="650699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567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4496" y="469450"/>
            <a:ext cx="9167904" cy="444951"/>
          </a:xfrm>
          <a:prstGeom prst="rect">
            <a:avLst/>
          </a:prstGeom>
        </p:spPr>
        <p:txBody>
          <a:bodyPr anchor="t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Codex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681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Technology"/>
          <p:cNvPicPr>
            <a:picLocks noChangeAspect="1" noChangeArrowheads="1"/>
          </p:cNvPicPr>
          <p:nvPr userDrawn="1"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0949" t="265" r="2942" b="28273"/>
          <a:stretch/>
        </p:blipFill>
        <p:spPr bwMode="auto">
          <a:xfrm>
            <a:off x="1" y="1"/>
            <a:ext cx="12209172" cy="697014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09130" y="469450"/>
            <a:ext cx="5773271" cy="453916"/>
          </a:xfrm>
          <a:prstGeom prst="rect">
            <a:avLst/>
          </a:prstGeom>
        </p:spPr>
        <p:txBody>
          <a:bodyPr anchor="t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Codex Logo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62100"/>
            <a:ext cx="1593952" cy="59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40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"/>
          <p:cNvSpPr>
            <a:spLocks noGrp="1"/>
          </p:cNvSpPr>
          <p:nvPr>
            <p:ph type="title"/>
          </p:nvPr>
        </p:nvSpPr>
        <p:spPr bwMode="auto">
          <a:xfrm>
            <a:off x="609601" y="469487"/>
            <a:ext cx="10932584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US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1" y="1204914"/>
            <a:ext cx="10932584" cy="50180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6" r:id="rId2"/>
    <p:sldLayoutId id="2147484070" r:id="rId3"/>
    <p:sldLayoutId id="2147484068" r:id="rId4"/>
    <p:sldLayoutId id="2147484060" r:id="rId5"/>
    <p:sldLayoutId id="2147484061" r:id="rId6"/>
    <p:sldLayoutId id="2147484067" r:id="rId7"/>
    <p:sldLayoutId id="2147484065" r:id="rId8"/>
    <p:sldLayoutId id="2147484069" r:id="rId9"/>
    <p:sldLayoutId id="2147484062" r:id="rId10"/>
    <p:sldLayoutId id="2147484064" r:id="rId11"/>
    <p:sldLayoutId id="2147484071" r:id="rId12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defRPr kern="1200" spc="2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288925" indent="-2889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2pPr>
      <a:lvl3pPr marL="569913" indent="-2254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3pPr>
      <a:lvl4pPr marL="914400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4pPr>
      <a:lvl5pPr marL="1258888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4032" userDrawn="1">
          <p15:clr>
            <a:srgbClr val="F26B43"/>
          </p15:clr>
        </p15:guide>
        <p15:guide id="6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34.png"/><Relationship Id="rId10" Type="http://schemas.openxmlformats.org/officeDocument/2006/relationships/image" Target="../media/image50.png"/><Relationship Id="rId4" Type="http://schemas.openxmlformats.org/officeDocument/2006/relationships/image" Target="../media/image45.gif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914400"/>
            <a:ext cx="7178041" cy="6053070"/>
          </a:xfrm>
          <a:prstGeom prst="rect">
            <a:avLst/>
          </a:prstGeom>
          <a:solidFill>
            <a:srgbClr val="3232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09600" y="1760345"/>
            <a:ext cx="6156960" cy="4544060"/>
          </a:xfrm>
        </p:spPr>
        <p:txBody>
          <a:bodyPr>
            <a:normAutofit fontScale="85000" lnSpcReduction="20000"/>
          </a:bodyPr>
          <a:lstStyle/>
          <a:p>
            <a:pPr marL="12700" indent="-12700">
              <a:lnSpc>
                <a:spcPct val="120000"/>
              </a:lnSpc>
            </a:pPr>
            <a:r>
              <a:rPr lang="en-US" sz="4000" dirty="0" smtClean="0">
                <a:solidFill>
                  <a:schemeClr val="bg1"/>
                </a:solidFill>
              </a:rPr>
              <a:t>Why LegalTech is </a:t>
            </a:r>
            <a:r>
              <a:rPr lang="en-US" sz="4000" dirty="0">
                <a:solidFill>
                  <a:schemeClr val="bg1"/>
                </a:solidFill>
              </a:rPr>
              <a:t>n</a:t>
            </a:r>
            <a:r>
              <a:rPr lang="en-US" sz="4000" dirty="0" smtClean="0">
                <a:solidFill>
                  <a:schemeClr val="bg1"/>
                </a:solidFill>
              </a:rPr>
              <a:t>ot Disrupting the Legal Industry – or, is </a:t>
            </a:r>
            <a:r>
              <a:rPr lang="en-US" sz="4000" dirty="0">
                <a:solidFill>
                  <a:schemeClr val="bg1"/>
                </a:solidFill>
              </a:rPr>
              <a:t>i</a:t>
            </a:r>
            <a:r>
              <a:rPr lang="en-US" sz="4000" dirty="0" smtClean="0">
                <a:solidFill>
                  <a:schemeClr val="bg1"/>
                </a:solidFill>
              </a:rPr>
              <a:t>t? </a:t>
            </a:r>
          </a:p>
          <a:p>
            <a:pPr marL="12700" indent="-12700"/>
            <a:endParaRPr lang="en-US" dirty="0" smtClean="0">
              <a:solidFill>
                <a:schemeClr val="bg1"/>
              </a:solidFill>
            </a:endParaRPr>
          </a:p>
          <a:p>
            <a:pPr marL="12700" indent="-12700"/>
            <a:r>
              <a:rPr lang="en-US" sz="3500" dirty="0" smtClean="0">
                <a:solidFill>
                  <a:schemeClr val="bg1"/>
                </a:solidFill>
              </a:rPr>
              <a:t>NOCALL Meeting</a:t>
            </a:r>
          </a:p>
          <a:p>
            <a:pPr marL="12700" indent="-12700"/>
            <a:endParaRPr lang="en-US" sz="2500" dirty="0">
              <a:solidFill>
                <a:schemeClr val="bg1"/>
              </a:solidFill>
            </a:endParaRPr>
          </a:p>
          <a:p>
            <a:pPr marL="12700" indent="-12700"/>
            <a:r>
              <a:rPr lang="en-US" sz="2500" dirty="0" smtClean="0">
                <a:solidFill>
                  <a:schemeClr val="bg1"/>
                </a:solidFill>
              </a:rPr>
              <a:t>Redwood City</a:t>
            </a:r>
          </a:p>
          <a:p>
            <a:pPr marL="12700" indent="-12700"/>
            <a:endParaRPr lang="en-US" sz="2500" dirty="0">
              <a:solidFill>
                <a:schemeClr val="bg1"/>
              </a:solidFill>
            </a:endParaRPr>
          </a:p>
          <a:p>
            <a:pPr marL="12700" indent="-12700"/>
            <a:r>
              <a:rPr lang="en-US" sz="2500" dirty="0">
                <a:solidFill>
                  <a:schemeClr val="bg1"/>
                </a:solidFill>
              </a:rPr>
              <a:t>Roland </a:t>
            </a:r>
            <a:r>
              <a:rPr lang="en-US" sz="2500" dirty="0" err="1" smtClean="0">
                <a:solidFill>
                  <a:schemeClr val="bg1"/>
                </a:solidFill>
              </a:rPr>
              <a:t>Vogl</a:t>
            </a:r>
            <a:endParaRPr lang="en-US" sz="2500" dirty="0" smtClean="0">
              <a:solidFill>
                <a:schemeClr val="bg1"/>
              </a:solidFill>
            </a:endParaRPr>
          </a:p>
          <a:p>
            <a:pPr marL="12700" indent="-12700"/>
            <a:r>
              <a:rPr lang="en-US" sz="2500" dirty="0" smtClean="0">
                <a:solidFill>
                  <a:schemeClr val="bg1"/>
                </a:solidFill>
              </a:rPr>
              <a:t>Stanford Law School</a:t>
            </a:r>
            <a:endParaRPr lang="en-US" sz="2500" dirty="0">
              <a:solidFill>
                <a:schemeClr val="bg1"/>
              </a:solidFill>
            </a:endParaRPr>
          </a:p>
          <a:p>
            <a:pPr marL="12700" indent="-12700"/>
            <a:r>
              <a:rPr lang="en-US" sz="2500" dirty="0" smtClean="0">
                <a:solidFill>
                  <a:schemeClr val="bg1"/>
                </a:solidFill>
              </a:rPr>
              <a:t>January 19, 2017</a:t>
            </a:r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1376" r="7274"/>
          <a:stretch/>
        </p:blipFill>
        <p:spPr bwMode="auto">
          <a:xfrm>
            <a:off x="7178040" y="914401"/>
            <a:ext cx="5013961" cy="606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1365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427378"/>
            <a:ext cx="4546765" cy="1973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724" t="1054" r="7705" b="5187"/>
          <a:stretch/>
        </p:blipFill>
        <p:spPr>
          <a:xfrm>
            <a:off x="785110" y="1222839"/>
            <a:ext cx="3429523" cy="265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Disruptive Innovation </a:t>
            </a:r>
            <a:r>
              <a:rPr lang="en-US" i="1" dirty="0"/>
              <a:t>Discourse</a:t>
            </a:r>
            <a:r>
              <a:rPr lang="en-US" dirty="0"/>
              <a:t> in Legal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"/>
          <a:stretch/>
        </p:blipFill>
        <p:spPr bwMode="auto">
          <a:xfrm>
            <a:off x="4466161" y="1646419"/>
            <a:ext cx="3794760" cy="2452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321800"/>
            <a:ext cx="4329845" cy="307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76" y="1222839"/>
            <a:ext cx="3937424" cy="917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232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Gap between the Disruption Rhetoric and Reality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Part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775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540" y="1971729"/>
            <a:ext cx="6800027" cy="33750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Gap between the Disruption Rhetoric and Reality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09601" y="1196976"/>
            <a:ext cx="8462681" cy="41653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The </a:t>
            </a:r>
            <a:r>
              <a:rPr lang="en-US" b="1" dirty="0" smtClean="0"/>
              <a:t>U.S. Legal System </a:t>
            </a:r>
            <a:r>
              <a:rPr lang="en-US" b="1" dirty="0"/>
              <a:t>Circa 2016</a:t>
            </a:r>
            <a:r>
              <a:rPr lang="en-US" b="1" dirty="0" smtClean="0"/>
              <a:t>…</a:t>
            </a:r>
            <a:endParaRPr lang="en-US" b="1" dirty="0"/>
          </a:p>
          <a:p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83" y="2242935"/>
            <a:ext cx="6101813" cy="2817381"/>
          </a:xfrm>
          <a:prstGeom prst="rect">
            <a:avLst/>
          </a:prstGeom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609600" y="1869123"/>
            <a:ext cx="3818963" cy="309593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defRPr sz="2200" kern="1200" spc="2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200"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sz="2200"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200"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sz="2200"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80"/>
              </a:spcBef>
              <a:buFontTx/>
              <a:buChar char="-"/>
            </a:pPr>
            <a:r>
              <a:rPr lang="en-US" sz="2400" dirty="0" smtClean="0"/>
              <a:t>Unhappy clients and lawyers</a:t>
            </a:r>
            <a:endParaRPr lang="en-US" sz="2400" dirty="0"/>
          </a:p>
          <a:p>
            <a:pPr>
              <a:spcBef>
                <a:spcPts val="2280"/>
              </a:spcBef>
              <a:buFontTx/>
              <a:buChar char="-"/>
            </a:pPr>
            <a:r>
              <a:rPr lang="en-US" sz="2400" dirty="0" smtClean="0"/>
              <a:t>A2J Crisis</a:t>
            </a:r>
            <a:endParaRPr lang="en-US" sz="2400" dirty="0"/>
          </a:p>
          <a:p>
            <a:pPr>
              <a:spcBef>
                <a:spcPts val="2280"/>
              </a:spcBef>
              <a:buFontTx/>
              <a:buChar char="-"/>
            </a:pPr>
            <a:r>
              <a:rPr lang="en-US" sz="2400" dirty="0"/>
              <a:t>Courts </a:t>
            </a:r>
            <a:r>
              <a:rPr lang="en-US" sz="2400" dirty="0" smtClean="0"/>
              <a:t>backlog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609601" y="5840114"/>
            <a:ext cx="10255623" cy="69792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defRPr sz="2200" kern="1200" spc="2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200"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sz="2200"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200"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sz="2200"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Question: </a:t>
            </a:r>
            <a:r>
              <a:rPr lang="en-US" b="1" i="1" dirty="0" smtClean="0"/>
              <a:t>Is there a Disruption, Incremental Change, or No Change?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7369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2182434"/>
            <a:ext cx="4213411" cy="4693495"/>
          </a:xfrm>
        </p:spPr>
        <p:txBody>
          <a:bodyPr>
            <a:noAutofit/>
          </a:bodyPr>
          <a:lstStyle/>
          <a:p>
            <a:pPr marL="457200" indent="-457200">
              <a:spcBef>
                <a:spcPts val="576"/>
              </a:spcBef>
              <a:spcAft>
                <a:spcPts val="600"/>
              </a:spcAft>
              <a:buFont typeface="LucidaGrande" charset="0"/>
              <a:buChar char="-"/>
            </a:pPr>
            <a:r>
              <a:rPr lang="en-US" sz="2400" dirty="0" smtClean="0"/>
              <a:t>Power shift to clients</a:t>
            </a:r>
          </a:p>
          <a:p>
            <a:pPr marL="457200" indent="-457200">
              <a:spcBef>
                <a:spcPts val="576"/>
              </a:spcBef>
              <a:spcAft>
                <a:spcPts val="600"/>
              </a:spcAft>
              <a:buFont typeface="LucidaGrande" charset="0"/>
              <a:buChar char="-"/>
            </a:pPr>
            <a:r>
              <a:rPr lang="en-US" sz="2400" dirty="0"/>
              <a:t>U</a:t>
            </a:r>
            <a:r>
              <a:rPr lang="en-US" sz="2400" dirty="0" smtClean="0"/>
              <a:t>nbundling of legal tasks</a:t>
            </a:r>
          </a:p>
          <a:p>
            <a:pPr marL="457200" indent="-457200">
              <a:spcBef>
                <a:spcPts val="576"/>
              </a:spcBef>
              <a:spcAft>
                <a:spcPts val="600"/>
              </a:spcAft>
              <a:buFont typeface="LucidaGrande" charset="0"/>
              <a:buChar char="-"/>
            </a:pPr>
            <a:r>
              <a:rPr lang="en-US" sz="2400" dirty="0" smtClean="0"/>
              <a:t>Clients are insourcing legal work</a:t>
            </a:r>
          </a:p>
          <a:p>
            <a:pPr marL="457200" indent="-457200">
              <a:spcBef>
                <a:spcPts val="576"/>
              </a:spcBef>
              <a:spcAft>
                <a:spcPts val="600"/>
              </a:spcAft>
              <a:buFont typeface="LucidaGrande" charset="0"/>
              <a:buChar char="-"/>
            </a:pPr>
            <a:r>
              <a:rPr lang="en-US" sz="2400" dirty="0" smtClean="0"/>
              <a:t>Alternative Legal Service Providers</a:t>
            </a:r>
          </a:p>
          <a:p>
            <a:pPr marL="457200" indent="-457200">
              <a:spcBef>
                <a:spcPts val="576"/>
              </a:spcBef>
              <a:spcAft>
                <a:spcPts val="600"/>
              </a:spcAft>
              <a:buFont typeface="LucidaGrande" charset="0"/>
              <a:buChar char="-"/>
            </a:pPr>
            <a:r>
              <a:rPr lang="en-US" sz="2400" dirty="0" smtClean="0"/>
              <a:t>LegalTech Start-up Boom</a:t>
            </a:r>
          </a:p>
          <a:p>
            <a:pPr marL="457200" indent="-457200">
              <a:spcBef>
                <a:spcPts val="576"/>
              </a:spcBef>
              <a:spcAft>
                <a:spcPts val="600"/>
              </a:spcAft>
              <a:buFont typeface="LucidaGrande" charset="0"/>
              <a:buChar char="-"/>
            </a:pPr>
            <a:r>
              <a:rPr lang="en-US" sz="2400" dirty="0" smtClean="0"/>
              <a:t>Online accessibility of law, Moore’s Law, Watson</a:t>
            </a:r>
            <a:r>
              <a:rPr lang="is-IS" sz="2400" dirty="0" smtClean="0"/>
              <a:t>..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212542" y="1936377"/>
            <a:ext cx="573741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LucidaGrande" charset="0"/>
              <a:buChar char="-"/>
            </a:pPr>
            <a:r>
              <a:rPr lang="en-US" dirty="0" smtClean="0">
                <a:latin typeface="+mn-lt"/>
              </a:rPr>
              <a:t>Law is a system that is inherently change-resistant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LucidaGrande" charset="0"/>
              <a:buChar char="-"/>
            </a:pPr>
            <a:r>
              <a:rPr lang="en-US" dirty="0" smtClean="0">
                <a:latin typeface="+mn-lt"/>
              </a:rPr>
              <a:t>Law </a:t>
            </a:r>
            <a:r>
              <a:rPr lang="en-US" dirty="0">
                <a:latin typeface="+mn-lt"/>
              </a:rPr>
              <a:t>firm </a:t>
            </a:r>
            <a:r>
              <a:rPr lang="en-US" dirty="0" smtClean="0">
                <a:latin typeface="+mn-lt"/>
              </a:rPr>
              <a:t>structure (</a:t>
            </a:r>
            <a:r>
              <a:rPr lang="en-US" dirty="0" smtClean="0">
                <a:solidFill>
                  <a:srgbClr val="000000"/>
                </a:solidFill>
                <a:latin typeface="Arial" panose="020B0604020202020204"/>
              </a:rPr>
              <a:t>Why </a:t>
            </a: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Rock the Boat</a:t>
            </a:r>
            <a:r>
              <a:rPr lang="en-US" dirty="0" smtClean="0">
                <a:solidFill>
                  <a:srgbClr val="000000"/>
                </a:solidFill>
                <a:latin typeface="Arial" panose="020B0604020202020204"/>
              </a:rPr>
              <a:t>?)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LucidaGrande" charset="0"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 panose="020B0604020202020204"/>
              </a:rPr>
              <a:t>Billable hour</a:t>
            </a:r>
            <a:endParaRPr lang="en-US" dirty="0" smtClean="0">
              <a:latin typeface="+mn-lt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LucidaGrande" charset="0"/>
              <a:buChar char="-"/>
            </a:pPr>
            <a:r>
              <a:rPr lang="en-US" dirty="0" smtClean="0">
                <a:latin typeface="+mn-lt"/>
              </a:rPr>
              <a:t>Gatekeeping Regulations (UPL, Rule 5.4)</a:t>
            </a:r>
            <a:endParaRPr lang="en-US" dirty="0">
              <a:latin typeface="+mn-lt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2950" y="1333508"/>
            <a:ext cx="560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Why Legal Should be Ripe for Disruption </a:t>
            </a:r>
            <a:endParaRPr lang="en-US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3931" y="1297430"/>
            <a:ext cx="4805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Why It’s Not happening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8036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9450"/>
            <a:ext cx="11170024" cy="749750"/>
          </a:xfrm>
        </p:spPr>
        <p:txBody>
          <a:bodyPr/>
          <a:lstStyle/>
          <a:p>
            <a:r>
              <a:rPr lang="en-US" dirty="0"/>
              <a:t>Music Industry </a:t>
            </a:r>
            <a:r>
              <a:rPr lang="en-US" dirty="0" smtClean="0"/>
              <a:t>Disruption vs</a:t>
            </a:r>
            <a:r>
              <a:rPr lang="en-US" dirty="0"/>
              <a:t>. </a:t>
            </a:r>
            <a:r>
              <a:rPr lang="en-US" dirty="0" smtClean="0"/>
              <a:t>Flat Growth of Law Firm Revenues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3" y="2205318"/>
            <a:ext cx="5871995" cy="2922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64" y="647675"/>
            <a:ext cx="4153713" cy="3115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64" y="4205263"/>
            <a:ext cx="4463735" cy="22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84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 txBox="1">
            <a:spLocks/>
          </p:cNvSpPr>
          <p:nvPr/>
        </p:nvSpPr>
        <p:spPr bwMode="auto">
          <a:xfrm>
            <a:off x="609600" y="469450"/>
            <a:ext cx="9418639" cy="65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 smtClean="0"/>
              <a:t>Law Firms Changing Pricing Strategy</a:t>
            </a:r>
            <a:endParaRPr lang="en-US" sz="4000" dirty="0"/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1170471" y="3053096"/>
          <a:ext cx="3351653" cy="2791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/>
          <p:nvPr>
            <p:extLst/>
          </p:nvPr>
        </p:nvGraphicFramePr>
        <p:xfrm>
          <a:off x="5811788" y="3229132"/>
          <a:ext cx="5909157" cy="199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922033" y="6174890"/>
            <a:ext cx="81005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 charset="0"/>
                <a:ea typeface="Arial" charset="0"/>
                <a:cs typeface="Arial" charset="0"/>
              </a:rPr>
              <a:t>2016 </a:t>
            </a: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“Law Firms in Transition” (Altman Weil Flash Survey)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2298" y="1571644"/>
            <a:ext cx="9825644" cy="86177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500" dirty="0" smtClean="0">
                <a:latin typeface="Arial" charset="0"/>
                <a:ea typeface="Arial" charset="0"/>
                <a:cs typeface="Arial" charset="0"/>
              </a:rPr>
              <a:t>Only 1/3 of law firms are introducing changes:</a:t>
            </a:r>
            <a:r>
              <a:rPr lang="en-US" sz="2500" dirty="0" smtClean="0"/>
              <a:t> </a:t>
            </a:r>
            <a:r>
              <a:rPr lang="en-US" sz="25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500" dirty="0" smtClean="0">
                <a:latin typeface="Arial" charset="0"/>
                <a:ea typeface="Arial" charset="0"/>
                <a:cs typeface="Arial" charset="0"/>
              </a:rPr>
              <a:t>lternative Fee Structures, tracking data re cost, Price Director, Discounts,</a:t>
            </a:r>
            <a:r>
              <a:rPr lang="is-IS" sz="25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2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23214" y="3198168"/>
            <a:ext cx="20560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57%</a:t>
            </a:r>
            <a:r>
              <a:rPr lang="en-US" sz="28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8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Firms with 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250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Lawyers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that are changing pricing strategy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23214" y="2644604"/>
            <a:ext cx="4429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Large vs. small firms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79419" y="2667963"/>
            <a:ext cx="3161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All Law Firms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279476" y="-156279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08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 txBox="1">
            <a:spLocks/>
          </p:cNvSpPr>
          <p:nvPr/>
        </p:nvSpPr>
        <p:spPr bwMode="auto">
          <a:xfrm>
            <a:off x="609600" y="402950"/>
            <a:ext cx="9418639" cy="65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 smtClean="0"/>
              <a:t>Efficient Delivery of Service</a:t>
            </a:r>
            <a:endParaRPr lang="en-US" sz="4000" dirty="0"/>
          </a:p>
        </p:txBody>
      </p:sp>
      <p:grpSp>
        <p:nvGrpSpPr>
          <p:cNvPr id="7" name="Group 6"/>
          <p:cNvGrpSpPr/>
          <p:nvPr/>
        </p:nvGrpSpPr>
        <p:grpSpPr>
          <a:xfrm>
            <a:off x="465513" y="2863659"/>
            <a:ext cx="8279476" cy="3311231"/>
            <a:chOff x="-483818" y="1154090"/>
            <a:chExt cx="4092310" cy="3311231"/>
          </a:xfrm>
        </p:grpSpPr>
        <p:graphicFrame>
          <p:nvGraphicFramePr>
            <p:cNvPr id="5" name="Chart 4"/>
            <p:cNvGraphicFramePr/>
            <p:nvPr>
              <p:extLst/>
            </p:nvPr>
          </p:nvGraphicFramePr>
          <p:xfrm>
            <a:off x="-483818" y="1154090"/>
            <a:ext cx="2628117" cy="33112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1928549" y="1678864"/>
              <a:ext cx="1679943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44%</a:t>
              </a:r>
              <a:r>
                <a:rPr lang="en-US" sz="1800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/>
              </a:r>
              <a:br>
                <a:rPr lang="en-US" sz="1800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1800" dirty="0" smtClean="0">
                  <a:latin typeface="Arial" charset="0"/>
                  <a:ea typeface="Arial" charset="0"/>
                  <a:cs typeface="Arial" charset="0"/>
                </a:rPr>
                <a:t>of all firms are introducing changes</a:t>
              </a:r>
            </a:p>
            <a:p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3000" b="1" dirty="0" smtClean="0">
                  <a:solidFill>
                    <a:srgbClr val="D0A760"/>
                  </a:solidFill>
                  <a:latin typeface="Arial" charset="0"/>
                  <a:ea typeface="Arial" charset="0"/>
                  <a:cs typeface="Arial" charset="0"/>
                </a:rPr>
                <a:t>30%</a:t>
              </a:r>
            </a:p>
            <a:p>
              <a:r>
                <a:rPr lang="en-US" sz="1800" dirty="0">
                  <a:latin typeface="Arial" charset="0"/>
                  <a:ea typeface="Arial" charset="0"/>
                  <a:cs typeface="Arial" charset="0"/>
                </a:rPr>
                <a:t>t</a:t>
              </a:r>
              <a:r>
                <a:rPr lang="en-US" sz="1800" dirty="0" smtClean="0">
                  <a:latin typeface="Arial" charset="0"/>
                  <a:ea typeface="Arial" charset="0"/>
                  <a:cs typeface="Arial" charset="0"/>
                </a:rPr>
                <a:t>hinking about it</a:t>
              </a:r>
              <a:endParaRPr lang="en-US" sz="18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737360" y="1839558"/>
            <a:ext cx="8360486" cy="86177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500" dirty="0" smtClean="0">
                <a:latin typeface="Arial" charset="0"/>
                <a:ea typeface="Arial" charset="0"/>
                <a:cs typeface="Arial" charset="0"/>
              </a:rPr>
              <a:t>Knowledge Management, Project-Management, Reengineering of Work Processes</a:t>
            </a:r>
            <a:endParaRPr lang="en-US" sz="2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22033" y="6174890"/>
            <a:ext cx="81005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 charset="0"/>
                <a:ea typeface="Arial" charset="0"/>
                <a:cs typeface="Arial" charset="0"/>
              </a:rPr>
              <a:t>2016 </a:t>
            </a: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“Law Firms in Transition” (Altman Weil Flash Survey)</a:t>
            </a:r>
          </a:p>
        </p:txBody>
      </p:sp>
    </p:spTree>
    <p:extLst>
      <p:ext uri="{BB962C8B-B14F-4D97-AF65-F5344CB8AC3E}">
        <p14:creationId xmlns:p14="http://schemas.microsoft.com/office/powerpoint/2010/main" val="136870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Gap between the Disruption Rhetoric and Reality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09601" y="2384425"/>
            <a:ext cx="4328159" cy="3839211"/>
          </a:xfrm>
        </p:spPr>
        <p:txBody>
          <a:bodyPr/>
          <a:lstStyle/>
          <a:p>
            <a:pPr marL="457200" indent="-457200">
              <a:buFont typeface="Wingdings" charset="2"/>
              <a:buAutoNum type="arabicPeriod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Disruption talk without real change in the industry enables complacency =&gt;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cements the status quo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1" y="1196975"/>
            <a:ext cx="1097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Why Should we care?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6665205" y="2384425"/>
            <a:ext cx="4917195" cy="383921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defRPr sz="2200" kern="1200" spc="2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200"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sz="2200"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200"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sz="2200"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Understanding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how innovation spreads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in legal helps identify and remove barriers to change =&gt;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faster, better, cheaper (fairer) legal system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083693"/>
            <a:ext cx="1083512" cy="1083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781" y="4083693"/>
            <a:ext cx="1083512" cy="108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40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Legal Automation, Legal Prediction and </a:t>
            </a:r>
            <a:r>
              <a:rPr lang="en-US" dirty="0" smtClean="0"/>
              <a:t>the Specter of the </a:t>
            </a:r>
            <a:r>
              <a:rPr lang="en-US" dirty="0" err="1" smtClean="0"/>
              <a:t>Robolawyer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Part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562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 </a:t>
            </a:r>
            <a:r>
              <a:rPr lang="en-US" dirty="0"/>
              <a:t>Innovation Is Growing in Importance 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21952" y="3221364"/>
            <a:ext cx="259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Search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7489" y="3202649"/>
            <a:ext cx="200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ig data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95860" y="3221363"/>
            <a:ext cx="2392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Computational Law/Expert Systems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5748" y="5900471"/>
            <a:ext cx="284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Practice Management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1439" y="5900471"/>
            <a:ext cx="239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ODR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48" y="1986198"/>
            <a:ext cx="1083512" cy="10835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20" y="1986198"/>
            <a:ext cx="1083512" cy="10835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76" y="1986198"/>
            <a:ext cx="1083512" cy="10835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57" y="4684021"/>
            <a:ext cx="1083512" cy="10835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331" y="4684021"/>
            <a:ext cx="1083512" cy="108351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94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99" y="1751676"/>
            <a:ext cx="2141120" cy="28548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42098" y="5027422"/>
            <a:ext cx="2721153" cy="525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12" dirty="0"/>
              <a:t>J. Paul </a:t>
            </a:r>
            <a:r>
              <a:rPr lang="en-US" sz="2812" dirty="0" err="1"/>
              <a:t>Lomio</a:t>
            </a:r>
            <a:endParaRPr lang="en-US" sz="2812" dirty="0"/>
          </a:p>
        </p:txBody>
      </p:sp>
    </p:spTree>
    <p:extLst>
      <p:ext uri="{BB962C8B-B14F-4D97-AF65-F5344CB8AC3E}">
        <p14:creationId xmlns:p14="http://schemas.microsoft.com/office/powerpoint/2010/main" val="123295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469450"/>
            <a:ext cx="10932584" cy="650699"/>
          </a:xfrm>
        </p:spPr>
        <p:txBody>
          <a:bodyPr/>
          <a:lstStyle/>
          <a:p>
            <a:r>
              <a:rPr lang="en-US" dirty="0" smtClean="0"/>
              <a:t>Phases of Innovation in Legal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000598" y="1755030"/>
            <a:ext cx="1190846" cy="1190846"/>
            <a:chOff x="1616149" y="1881963"/>
            <a:chExt cx="1190846" cy="1190846"/>
          </a:xfrm>
        </p:grpSpPr>
        <p:sp>
          <p:nvSpPr>
            <p:cNvPr id="6" name="Oval 5"/>
            <p:cNvSpPr/>
            <p:nvPr/>
          </p:nvSpPr>
          <p:spPr>
            <a:xfrm>
              <a:off x="1616149" y="1881963"/>
              <a:ext cx="1190846" cy="119084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915742" y="2047473"/>
              <a:ext cx="644200" cy="769441"/>
              <a:chOff x="1786270" y="1998921"/>
              <a:chExt cx="644200" cy="76944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786270" y="1998921"/>
                <a:ext cx="382772" cy="769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50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1</a:t>
                </a:r>
                <a:endParaRPr lang="en-US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89324" y="2275368"/>
                <a:ext cx="4411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.0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2000598" y="3477893"/>
            <a:ext cx="1190846" cy="1190846"/>
            <a:chOff x="1616149" y="1881963"/>
            <a:chExt cx="1190846" cy="1190846"/>
          </a:xfrm>
        </p:grpSpPr>
        <p:sp>
          <p:nvSpPr>
            <p:cNvPr id="11" name="Oval 10"/>
            <p:cNvSpPr/>
            <p:nvPr/>
          </p:nvSpPr>
          <p:spPr>
            <a:xfrm>
              <a:off x="1616149" y="1881963"/>
              <a:ext cx="1190846" cy="119084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889616" y="2047473"/>
              <a:ext cx="696452" cy="769441"/>
              <a:chOff x="1760144" y="1998921"/>
              <a:chExt cx="696452" cy="769441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760144" y="1998921"/>
                <a:ext cx="382772" cy="769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50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</a:t>
                </a:r>
                <a:endParaRPr lang="en-US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015450" y="2275368"/>
                <a:ext cx="4411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.0</a:t>
                </a: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2000598" y="5200757"/>
            <a:ext cx="1190846" cy="1190846"/>
            <a:chOff x="1616149" y="1881963"/>
            <a:chExt cx="1190846" cy="1190846"/>
          </a:xfrm>
        </p:grpSpPr>
        <p:sp>
          <p:nvSpPr>
            <p:cNvPr id="16" name="Oval 15"/>
            <p:cNvSpPr/>
            <p:nvPr/>
          </p:nvSpPr>
          <p:spPr>
            <a:xfrm>
              <a:off x="1616149" y="1881963"/>
              <a:ext cx="1190846" cy="119084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02679" y="2047473"/>
              <a:ext cx="670326" cy="769441"/>
              <a:chOff x="1773207" y="1998921"/>
              <a:chExt cx="670326" cy="769441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773207" y="1998921"/>
                <a:ext cx="382772" cy="769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50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3</a:t>
                </a:r>
                <a:endParaRPr lang="en-US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002387" y="2275368"/>
                <a:ext cx="4411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.0</a:t>
                </a: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3471486" y="1934956"/>
            <a:ext cx="5023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Technology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empowers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people within the current system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71485" y="3657819"/>
            <a:ext cx="6053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Technology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replaces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an increasing number of people within the current system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71485" y="5380683"/>
            <a:ext cx="6053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Technology results in a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radical redesign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or full replacement of the current system.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9601" y="978195"/>
            <a:ext cx="8697434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800" i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(Prof. Oliver Goodenough)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473173"/>
            <a:ext cx="1828800" cy="1819324"/>
          </a:xfrm>
          <a:prstGeom prst="ellipse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61160" y="1600200"/>
            <a:ext cx="7864283" cy="3068539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16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the Professions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1" y="978195"/>
            <a:ext cx="8697434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800" i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(Richard and Daniel Susskind’s new book)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283346"/>
              </p:ext>
            </p:extLst>
          </p:nvPr>
        </p:nvGraphicFramePr>
        <p:xfrm>
          <a:off x="609596" y="1902791"/>
          <a:ext cx="11051306" cy="3002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1164"/>
                <a:gridCol w="457200"/>
                <a:gridCol w="4450080"/>
                <a:gridCol w="320040"/>
                <a:gridCol w="4162822"/>
              </a:tblGrid>
              <a:tr h="1463040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chemeClr val="tx1"/>
                          </a:solidFill>
                        </a:rPr>
                        <a:t>Scenario 1</a:t>
                      </a:r>
                    </a:p>
                    <a:p>
                      <a:r>
                        <a:rPr lang="en-US" sz="2200" b="1" dirty="0" smtClean="0">
                          <a:solidFill>
                            <a:schemeClr val="tx1"/>
                          </a:solidFill>
                        </a:rPr>
                        <a:t>Familiar changes: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T="1828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1828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Standardize and systematize </a:t>
                      </a:r>
                      <a:br>
                        <a:rPr lang="en-US" sz="2200" dirty="0" smtClean="0"/>
                      </a:br>
                      <a:r>
                        <a:rPr lang="en-US" sz="2200" dirty="0" smtClean="0"/>
                        <a:t>routine activities</a:t>
                      </a:r>
                      <a:endParaRPr lang="en-US" sz="2200" dirty="0"/>
                    </a:p>
                  </a:txBody>
                  <a:tcPr marT="1828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1828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Streamline old ways </a:t>
                      </a:r>
                      <a:br>
                        <a:rPr lang="en-US" sz="2200" dirty="0" smtClean="0"/>
                      </a:br>
                      <a:r>
                        <a:rPr lang="en-US" sz="2200" dirty="0" smtClean="0"/>
                        <a:t>of working</a:t>
                      </a:r>
                      <a:endParaRPr lang="en-US" sz="2200" dirty="0"/>
                    </a:p>
                  </a:txBody>
                  <a:tcPr marT="1828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917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63040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chemeClr val="tx1"/>
                          </a:solidFill>
                        </a:rPr>
                        <a:t>Scenario 2</a:t>
                      </a:r>
                    </a:p>
                    <a:p>
                      <a:r>
                        <a:rPr lang="en-US" sz="2200" b="1" dirty="0" smtClean="0">
                          <a:solidFill>
                            <a:schemeClr val="tx1"/>
                          </a:solidFill>
                        </a:rPr>
                        <a:t>Radical changes:</a:t>
                      </a:r>
                    </a:p>
                  </a:txBody>
                  <a:tcPr marT="1828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1828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Transformation in the way that the expertise of professionals is made available in society</a:t>
                      </a:r>
                    </a:p>
                  </a:txBody>
                  <a:tcPr marT="1828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Capable systems will displace traditional work</a:t>
                      </a:r>
                    </a:p>
                  </a:txBody>
                  <a:tcPr marT="1828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" t="9997" r="51224"/>
          <a:stretch/>
        </p:blipFill>
        <p:spPr>
          <a:xfrm>
            <a:off x="9025096" y="469450"/>
            <a:ext cx="1203960" cy="1236137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3" t="169" r="2306" b="9828"/>
          <a:stretch/>
        </p:blipFill>
        <p:spPr>
          <a:xfrm>
            <a:off x="10338223" y="457200"/>
            <a:ext cx="1203960" cy="1236137"/>
          </a:xfrm>
          <a:prstGeom prst="ellipse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5218216"/>
            <a:ext cx="1097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Short to medium term both scenarios develop in parallel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5936105"/>
            <a:ext cx="1097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Long term –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Scenario 2 will dominate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596" y="1902791"/>
            <a:ext cx="10108371" cy="13350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03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Commoditization of Legal </a:t>
            </a:r>
            <a:r>
              <a:rPr lang="en-US" dirty="0" smtClean="0"/>
              <a:t>Services and Legal Automation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Do you think that commoditization of legal services is a permanent trend?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444569271"/>
              </p:ext>
            </p:extLst>
          </p:nvPr>
        </p:nvGraphicFramePr>
        <p:xfrm>
          <a:off x="1873771" y="2046446"/>
          <a:ext cx="4651558" cy="3327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97123" y="2787084"/>
            <a:ext cx="626982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88% </a:t>
            </a:r>
            <a:r>
              <a:rPr lang="en-US" sz="3000" b="1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3000" b="1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Permanent Trend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sz="3000" b="1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" y="5078521"/>
            <a:ext cx="1097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Commoditization is a stepping stone towards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legal automation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599" y="6246850"/>
            <a:ext cx="10972801" cy="23083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sz="1200">
                <a:latin typeface="Arial" charset="0"/>
                <a:ea typeface="Arial" charset="0"/>
                <a:cs typeface="Arial" charset="0"/>
              </a:rPr>
              <a:t>2016 “Law Firms in Transition” (Altman Weil Flash Survey)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90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Specter of the </a:t>
            </a:r>
            <a:r>
              <a:rPr lang="en-US" dirty="0" err="1"/>
              <a:t>Robolawyer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84094" y="2629592"/>
            <a:ext cx="7422777" cy="3322973"/>
          </a:xfrm>
        </p:spPr>
        <p:txBody>
          <a:bodyPr>
            <a:normAutofit lnSpcReduction="10000"/>
          </a:bodyPr>
          <a:lstStyle/>
          <a:p>
            <a:pPr marL="0" indent="0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  <a:buFont typeface="Arial" charset="0"/>
              <a:buChar char="•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Legal Process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utomation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(e.g.,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Turbotax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Computable Contracts); enabled by 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Explicit representation of law in computable form (computable law)</a:t>
            </a:r>
          </a:p>
          <a:p>
            <a:pPr>
              <a:buFont typeface="Arial" charset="0"/>
              <a:buChar char="•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Predicting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Legal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utcomes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(big data law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); enabled by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Statistical AI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NLP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Machine learning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901" y="86234"/>
            <a:ext cx="1947220" cy="170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11" y="2402323"/>
            <a:ext cx="3061524" cy="1279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028" y="4288542"/>
            <a:ext cx="2806490" cy="152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1693889"/>
            <a:ext cx="7754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Cognitive decision making aspects of technology is the most worrisome for lawyers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8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24" y="2261447"/>
            <a:ext cx="6123466" cy="3264408"/>
          </a:xfrm>
          <a:prstGeom prst="rect">
            <a:avLst/>
          </a:prstGeom>
          <a:noFill/>
          <a:ln>
            <a:noFill/>
          </a:ln>
          <a:effectLst>
            <a:outerShdw blurRad="228600" dist="139700" dir="2700000" sx="96000" sy="96000" algn="tl" rotWithShape="0">
              <a:srgbClr val="333333">
                <a:alpha val="71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85" y="2709385"/>
            <a:ext cx="3625052" cy="30279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Automation Research: Analyzing </a:t>
            </a:r>
            <a:r>
              <a:rPr lang="en-US" dirty="0"/>
              <a:t>Work Activities Rather than Occupations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2"/>
          <a:stretch/>
        </p:blipFill>
        <p:spPr>
          <a:xfrm>
            <a:off x="7948713" y="2920819"/>
            <a:ext cx="3106756" cy="26050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" r="91100" b="89917"/>
          <a:stretch/>
        </p:blipFill>
        <p:spPr>
          <a:xfrm>
            <a:off x="7054299" y="1860258"/>
            <a:ext cx="1323971" cy="84912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4288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407" y="469450"/>
            <a:ext cx="5828969" cy="59292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91866" y="5063265"/>
            <a:ext cx="5828969" cy="986117"/>
          </a:xfrm>
          <a:prstGeom prst="rect">
            <a:avLst/>
          </a:prstGeom>
          <a:noFill/>
          <a:ln w="762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8920835" y="5063265"/>
            <a:ext cx="822960" cy="3657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6870" y="6398726"/>
            <a:ext cx="1203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Analyzing 2,000-plus </a:t>
            </a:r>
            <a:r>
              <a:rPr lang="en-US" sz="1600" dirty="0">
                <a:latin typeface="+mn-lt"/>
              </a:rPr>
              <a:t>work activities for more than 800 occupations. Using data from the US Bureau of Labor Statistics and </a:t>
            </a:r>
            <a:r>
              <a:rPr lang="en-US" sz="1600" dirty="0" smtClean="0">
                <a:latin typeface="+mn-lt"/>
              </a:rPr>
              <a:t>O*Net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9396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Automation Through LegalTech:</a:t>
            </a:r>
            <a:br>
              <a:rPr lang="en-US" b="1" dirty="0"/>
            </a:b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0"/>
          </p:nvPr>
        </p:nvSpPr>
        <p:spPr>
          <a:xfrm>
            <a:off x="1259412" y="1439582"/>
            <a:ext cx="10538141" cy="4889500"/>
          </a:xfrm>
        </p:spPr>
        <p:txBody>
          <a:bodyPr>
            <a:normAutofit/>
          </a:bodyPr>
          <a:lstStyle/>
          <a:p>
            <a:pPr marL="0" indent="0"/>
            <a:endParaRPr lang="en-US" sz="18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800" b="1" dirty="0" smtClean="0"/>
              <a:t>Technical </a:t>
            </a:r>
            <a:r>
              <a:rPr lang="en-US" sz="2800" b="1" dirty="0"/>
              <a:t>Feasibility </a:t>
            </a:r>
            <a:r>
              <a:rPr lang="en-US" sz="2800" b="1" dirty="0" smtClean="0"/>
              <a:t>- </a:t>
            </a:r>
            <a:r>
              <a:rPr lang="en-US" sz="2800" dirty="0" smtClean="0"/>
              <a:t>AI winter</a:t>
            </a: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b="1" dirty="0"/>
              <a:t>Cost to Automate </a:t>
            </a:r>
            <a:r>
              <a:rPr lang="en-US" sz="2800" dirty="0" smtClean="0"/>
              <a:t>- Expert Systems</a:t>
            </a:r>
            <a:r>
              <a:rPr lang="en-US" sz="28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 smtClean="0"/>
              <a:t>Relative scarcity, skills and cost of workers who might otherwise do the activity - </a:t>
            </a:r>
            <a:r>
              <a:rPr lang="en-US" sz="2800" dirty="0" smtClean="0"/>
              <a:t>LPO</a:t>
            </a: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b="1" dirty="0"/>
              <a:t>Benefits </a:t>
            </a:r>
            <a:r>
              <a:rPr lang="en-US" sz="2800" b="1" dirty="0" smtClean="0"/>
              <a:t>of </a:t>
            </a:r>
            <a:r>
              <a:rPr lang="en-US" sz="2800" b="1" dirty="0"/>
              <a:t>automation</a:t>
            </a:r>
            <a:r>
              <a:rPr lang="en-US" sz="2800" dirty="0"/>
              <a:t> </a:t>
            </a:r>
            <a:r>
              <a:rPr lang="en-US" sz="2800" b="1" dirty="0"/>
              <a:t>beyond labor cost </a:t>
            </a:r>
            <a:r>
              <a:rPr lang="en-US" sz="2800" b="1" dirty="0" smtClean="0"/>
              <a:t>substitution</a:t>
            </a:r>
            <a:r>
              <a:rPr lang="en-US" sz="2800" dirty="0" smtClean="0"/>
              <a:t> - Big </a:t>
            </a:r>
            <a:r>
              <a:rPr lang="en-US" sz="2800" dirty="0"/>
              <a:t>data </a:t>
            </a:r>
            <a:r>
              <a:rPr lang="en-US" sz="2800" dirty="0" smtClean="0"/>
              <a:t>law</a:t>
            </a: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b="1" dirty="0"/>
              <a:t>Regulatory, </a:t>
            </a:r>
            <a:r>
              <a:rPr lang="en-US" sz="2800" b="1" dirty="0" smtClean="0"/>
              <a:t>and social acceptance </a:t>
            </a:r>
            <a:r>
              <a:rPr lang="en-US" sz="2800" b="1" dirty="0"/>
              <a:t>considerations </a:t>
            </a:r>
            <a:r>
              <a:rPr lang="en-US" sz="2800" dirty="0" smtClean="0"/>
              <a:t>- UPL</a:t>
            </a:r>
            <a:r>
              <a:rPr lang="en-US" sz="2800" dirty="0"/>
              <a:t>, </a:t>
            </a:r>
            <a:r>
              <a:rPr lang="en-US" sz="2800" dirty="0" smtClean="0"/>
              <a:t>empathy (can AI substitute of EI)</a:t>
            </a:r>
          </a:p>
          <a:p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198120" y="1638747"/>
            <a:ext cx="822960" cy="3657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39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Innovation Diffusion and Innovation Model </a:t>
            </a:r>
            <a:r>
              <a:rPr lang="en-US" dirty="0"/>
              <a:t>Choice </a:t>
            </a:r>
            <a:r>
              <a:rPr lang="en-US" dirty="0" smtClean="0"/>
              <a:t>in Legal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Part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746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648" y="-288130"/>
            <a:ext cx="2991983" cy="22111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Innovations </a:t>
            </a:r>
            <a:r>
              <a:rPr lang="en-US" dirty="0" smtClean="0"/>
              <a:t>Spread - Classic 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09600" y="1164535"/>
            <a:ext cx="9126069" cy="780232"/>
          </a:xfrm>
        </p:spPr>
        <p:txBody>
          <a:bodyPr/>
          <a:lstStyle/>
          <a:p>
            <a:pPr marL="0" indent="0"/>
            <a:r>
              <a:rPr lang="en-US" dirty="0" smtClean="0"/>
              <a:t>Innovation Diffusion Theory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09" y="2455878"/>
            <a:ext cx="2576932" cy="396065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05" y="2698544"/>
            <a:ext cx="3676987" cy="2747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72076" y="5761971"/>
            <a:ext cx="455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Wikipedia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601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 dirty="0" smtClean="0"/>
              <a:t>Innovations Spread – Modern View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735108" y="1920172"/>
            <a:ext cx="4733364" cy="607876"/>
          </a:xfrm>
        </p:spPr>
        <p:txBody>
          <a:bodyPr>
            <a:normAutofit/>
          </a:bodyPr>
          <a:lstStyle/>
          <a:p>
            <a:pPr marL="0" indent="0"/>
            <a:r>
              <a:rPr lang="en-US" dirty="0" smtClean="0"/>
              <a:t>Complex Networks </a:t>
            </a:r>
            <a:r>
              <a:rPr lang="en-US" dirty="0"/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3641">
            <a:off x="5353986" y="1046842"/>
            <a:ext cx="3629155" cy="391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71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92" y="1726096"/>
            <a:ext cx="6811616" cy="340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69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09594" y="1240189"/>
          <a:ext cx="4694424" cy="5095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1202"/>
                <a:gridCol w="391202"/>
                <a:gridCol w="391202"/>
                <a:gridCol w="391202"/>
                <a:gridCol w="391202"/>
                <a:gridCol w="391202"/>
                <a:gridCol w="391202"/>
                <a:gridCol w="391202"/>
                <a:gridCol w="391202"/>
                <a:gridCol w="391202"/>
                <a:gridCol w="391202"/>
                <a:gridCol w="391202"/>
              </a:tblGrid>
              <a:tr h="47814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382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’00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’10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’20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’30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’40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’50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’60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’70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’80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’90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’00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’10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4" y="361946"/>
            <a:ext cx="10932584" cy="650699"/>
          </a:xfrm>
        </p:spPr>
        <p:txBody>
          <a:bodyPr/>
          <a:lstStyle/>
          <a:p>
            <a:r>
              <a:rPr lang="en-US" dirty="0"/>
              <a:t>Disruptive </a:t>
            </a:r>
            <a:r>
              <a:rPr lang="en-US" dirty="0" smtClean="0"/>
              <a:t>Innovations or Incremental Change?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57267" y="4390052"/>
            <a:ext cx="35286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2"/>
                </a:solidFill>
              </a:rPr>
              <a:t>➤ </a:t>
            </a:r>
            <a:r>
              <a:rPr lang="en-US" sz="1700" dirty="0" err="1" smtClean="0">
                <a:latin typeface="+mn-lt"/>
                <a:ea typeface="Arial" charset="0"/>
                <a:cs typeface="Arial" charset="0"/>
              </a:rPr>
              <a:t>Ediscovery</a:t>
            </a:r>
            <a:endParaRPr lang="en-US" sz="1700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6006" y="2656460"/>
            <a:ext cx="41268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2"/>
                </a:solidFill>
              </a:rPr>
              <a:t>➤ </a:t>
            </a:r>
            <a:r>
              <a:rPr lang="en-US" sz="1700" dirty="0" smtClean="0">
                <a:latin typeface="+mn-lt"/>
                <a:ea typeface="Arial" charset="0"/>
                <a:cs typeface="Arial" charset="0"/>
              </a:rPr>
              <a:t>Alternative Legal Service Providers</a:t>
            </a:r>
            <a:endParaRPr lang="en-US" sz="1700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8850" y="3886981"/>
            <a:ext cx="67623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2"/>
                </a:solidFill>
              </a:rPr>
              <a:t>➤ </a:t>
            </a:r>
            <a:r>
              <a:rPr lang="en-US" sz="1700" dirty="0" smtClean="0">
                <a:latin typeface="+mn-lt"/>
              </a:rPr>
              <a:t>Legal Process Outsourcing</a:t>
            </a:r>
            <a:endParaRPr lang="en-US" sz="17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1543" y="2098842"/>
            <a:ext cx="52274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2"/>
                </a:solidFill>
              </a:rPr>
              <a:t>➤ </a:t>
            </a:r>
            <a:r>
              <a:rPr lang="en-US" sz="1700" dirty="0" smtClean="0">
                <a:latin typeface="+mn-lt"/>
              </a:rPr>
              <a:t>Big Data Law</a:t>
            </a:r>
            <a:endParaRPr lang="en-US" sz="17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2267" y="5285328"/>
            <a:ext cx="44154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2"/>
                </a:solidFill>
                <a:latin typeface="+mn-lt"/>
              </a:rPr>
              <a:t>➤</a:t>
            </a:r>
            <a:r>
              <a:rPr lang="en-US" sz="1700" dirty="0" smtClean="0">
                <a:latin typeface="+mn-lt"/>
              </a:rPr>
              <a:t>Electronic Research</a:t>
            </a:r>
            <a:endParaRPr lang="en-US" sz="17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2267" y="4904019"/>
            <a:ext cx="37448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2"/>
                </a:solidFill>
              </a:rPr>
              <a:t>➤ </a:t>
            </a:r>
            <a:r>
              <a:rPr lang="en-US" sz="1700" dirty="0" smtClean="0">
                <a:latin typeface="+mn-lt"/>
              </a:rPr>
              <a:t>Expert Systems</a:t>
            </a:r>
            <a:endParaRPr lang="en-US" sz="17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9977" y="1195579"/>
            <a:ext cx="45647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76225"/>
            <a:r>
              <a:rPr lang="en-US" sz="1700" dirty="0">
                <a:solidFill>
                  <a:schemeClr val="bg2"/>
                </a:solidFill>
              </a:rPr>
              <a:t>➤ </a:t>
            </a:r>
            <a:r>
              <a:rPr lang="en-US" sz="1700" dirty="0" smtClean="0">
                <a:latin typeface="+mn-lt"/>
              </a:rPr>
              <a:t>Computational Law/Computable Contracts/</a:t>
            </a:r>
            <a:r>
              <a:rPr lang="en-US" sz="1700" dirty="0" err="1" smtClean="0">
                <a:latin typeface="+mn-lt"/>
              </a:rPr>
              <a:t>Blockchain</a:t>
            </a:r>
            <a:endParaRPr lang="en-US" sz="17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1535" y="3272808"/>
            <a:ext cx="518315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2"/>
                </a:solidFill>
              </a:rPr>
              <a:t>➤ </a:t>
            </a:r>
            <a:r>
              <a:rPr lang="en-US" sz="1700" dirty="0" smtClean="0">
                <a:latin typeface="+mn-lt"/>
              </a:rPr>
              <a:t>Multisided Platforms (MSPs)/Attorney Networks </a:t>
            </a:r>
            <a:endParaRPr lang="en-US" sz="17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320" y="3830643"/>
            <a:ext cx="1435043" cy="87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Legalzoom-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690" y="3241312"/>
            <a:ext cx="1938640" cy="445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37" y="1128497"/>
            <a:ext cx="1414731" cy="12399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0607" y="6302828"/>
            <a:ext cx="3651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1900</a:t>
            </a:r>
            <a:endParaRPr lang="en-US" sz="1600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79464" y="6302828"/>
            <a:ext cx="3651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2000</a:t>
            </a:r>
            <a:endParaRPr lang="en-US" sz="1600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71679" y="6266011"/>
            <a:ext cx="3651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Present Day</a:t>
            </a:r>
            <a:endParaRPr lang="en-US" sz="1600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9711" y="5627069"/>
            <a:ext cx="44154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2"/>
                </a:solidFill>
                <a:latin typeface="+mn-lt"/>
              </a:rPr>
              <a:t>➤</a:t>
            </a:r>
            <a:r>
              <a:rPr lang="en-US" sz="1700" dirty="0" smtClean="0">
                <a:latin typeface="+mn-lt"/>
              </a:rPr>
              <a:t>West’s American Digest System</a:t>
            </a:r>
            <a:endParaRPr lang="en-US" sz="1700" dirty="0">
              <a:latin typeface="+mn-lt"/>
            </a:endParaRPr>
          </a:p>
        </p:txBody>
      </p:sp>
      <p:pic>
        <p:nvPicPr>
          <p:cNvPr id="24" name="Content Placeholder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662" y="2066620"/>
            <a:ext cx="1553615" cy="561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627" y="2678636"/>
            <a:ext cx="1310871" cy="538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657" y="3880663"/>
            <a:ext cx="1573538" cy="4416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72" y="4449072"/>
            <a:ext cx="2598271" cy="3959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13" y="5165845"/>
            <a:ext cx="1376239" cy="6563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721" y="5312315"/>
            <a:ext cx="1802474" cy="4464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55" y="5676088"/>
            <a:ext cx="845807" cy="69138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320" y="4791608"/>
            <a:ext cx="505382" cy="98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68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600699"/>
            <a:ext cx="12192000" cy="1257301"/>
          </a:xfrm>
          <a:prstGeom prst="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457201"/>
            <a:ext cx="4991099" cy="220563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014567" y="2470191"/>
            <a:ext cx="8162866" cy="2802329"/>
            <a:chOff x="1519267" y="2470191"/>
            <a:chExt cx="8162866" cy="28023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267" y="2470191"/>
              <a:ext cx="8162866" cy="2802329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879" y="2670217"/>
              <a:ext cx="7547875" cy="239731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2" t="2237" r="10452"/>
          <a:stretch/>
        </p:blipFill>
        <p:spPr>
          <a:xfrm>
            <a:off x="10136457" y="457200"/>
            <a:ext cx="1445943" cy="1874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" b="1928"/>
          <a:stretch/>
        </p:blipFill>
        <p:spPr>
          <a:xfrm>
            <a:off x="8604831" y="457200"/>
            <a:ext cx="1448487" cy="1874520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933710"/>
              </p:ext>
            </p:extLst>
          </p:nvPr>
        </p:nvGraphicFramePr>
        <p:xfrm>
          <a:off x="609601" y="5829984"/>
          <a:ext cx="10395283" cy="8075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7744"/>
                <a:gridCol w="8647539"/>
              </a:tblGrid>
              <a:tr h="80751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+mn-lt"/>
                          <a:ea typeface="Arial Hebrew" charset="-79"/>
                          <a:cs typeface="Arial Hebrew" charset="-79"/>
                        </a:rPr>
                        <a:t>Central </a:t>
                      </a:r>
                      <a:br>
                        <a:rPr lang="en-US" sz="2200" b="1" dirty="0" smtClean="0">
                          <a:solidFill>
                            <a:schemeClr val="bg1"/>
                          </a:solidFill>
                          <a:latin typeface="+mn-lt"/>
                          <a:ea typeface="Arial Hebrew" charset="-79"/>
                          <a:cs typeface="Arial Hebrew" charset="-79"/>
                        </a:rPr>
                      </a:br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+mn-lt"/>
                          <a:ea typeface="Arial Hebrew" charset="-79"/>
                          <a:cs typeface="Arial Hebrew" charset="-79"/>
                        </a:rPr>
                        <a:t>Argument: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Type of innovation model deployed matters, especially when concerned about external constituents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5596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0" y="3264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95455" y="2522973"/>
            <a:ext cx="1801091" cy="18010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flipH="1">
            <a:off x="6096000" y="2964874"/>
            <a:ext cx="2438400" cy="934780"/>
          </a:xfrm>
          <a:prstGeom prst="rightArrow">
            <a:avLst>
              <a:gd name="adj1" fmla="val 66279"/>
              <a:gd name="adj2" fmla="val 53488"/>
            </a:avLst>
          </a:prstGeom>
          <a:gradFill flip="none" rotWithShape="1">
            <a:gsLst>
              <a:gs pos="36000">
                <a:schemeClr val="accent5"/>
              </a:gs>
              <a:gs pos="0">
                <a:schemeClr val="bg1">
                  <a:lumMod val="85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Innovation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57644" y="2649086"/>
            <a:ext cx="149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GAP</a:t>
            </a:r>
            <a:endParaRPr lang="en-US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2906" y="1326218"/>
            <a:ext cx="5406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← Firm external constituents →</a:t>
            </a:r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6424" y="330541"/>
            <a:ext cx="55826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 err="1">
                <a:latin typeface="+mn-lt"/>
                <a:ea typeface="Arial Hebrew" charset="-79"/>
                <a:cs typeface="Arial Hebrew" charset="-79"/>
              </a:rPr>
              <a:t>Edgell</a:t>
            </a:r>
            <a:r>
              <a:rPr lang="en-US" sz="700" dirty="0">
                <a:latin typeface="+mn-lt"/>
                <a:ea typeface="Arial Hebrew" charset="-79"/>
                <a:cs typeface="Arial Hebrew" charset="-79"/>
              </a:rPr>
              <a:t> </a:t>
            </a:r>
            <a:r>
              <a:rPr lang="en-US" sz="700" dirty="0" err="1">
                <a:latin typeface="+mn-lt"/>
                <a:ea typeface="Arial Hebrew" charset="-79"/>
                <a:cs typeface="Arial Hebrew" charset="-79"/>
              </a:rPr>
              <a:t>Vogl</a:t>
            </a:r>
            <a:r>
              <a:rPr lang="en-US" sz="700" dirty="0">
                <a:latin typeface="+mn-lt"/>
                <a:ea typeface="Arial Hebrew" charset="-79"/>
                <a:cs typeface="Arial Hebrew" charset="-79"/>
              </a:rPr>
              <a:t> </a:t>
            </a:r>
            <a:r>
              <a:rPr lang="en-US" sz="700" dirty="0" smtClean="0">
                <a:latin typeface="+mn-lt"/>
                <a:ea typeface="Arial Hebrew" charset="-79"/>
                <a:cs typeface="Arial Hebrew" charset="-79"/>
              </a:rPr>
              <a:t>Stanford</a:t>
            </a:r>
            <a:endParaRPr lang="en-US" sz="700" dirty="0">
              <a:latin typeface="+mn-lt"/>
              <a:ea typeface="Arial Hebrew" charset="-79"/>
              <a:cs typeface="Arial Hebrew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9559" y="5816025"/>
            <a:ext cx="4182725" cy="5847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Innovation Literature Assumption: </a:t>
            </a:r>
          </a:p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Innovation = </a:t>
            </a:r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positive outcomes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49559" y="4650813"/>
            <a:ext cx="4182725" cy="107721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Legal Literature Cases: Sometimes </a:t>
            </a:r>
          </a:p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Innovation = </a:t>
            </a:r>
            <a:r>
              <a:rPr lang="en-US" sz="1600" dirty="0">
                <a:solidFill>
                  <a:schemeClr val="accent6"/>
                </a:solidFill>
                <a:latin typeface="+mn-lt"/>
              </a:rPr>
              <a:t>negative outcomes </a:t>
            </a:r>
          </a:p>
          <a:p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Information was critical variable </a:t>
            </a:r>
          </a:p>
          <a:p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Illustrative, well documented = Ford Pinto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4401" y="3895780"/>
            <a:ext cx="3048000" cy="5847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+mn-lt"/>
              </a:rPr>
              <a:t>Design flaw – gas tank</a:t>
            </a:r>
          </a:p>
          <a:p>
            <a:r>
              <a:rPr lang="en-US" sz="1600" dirty="0">
                <a:solidFill>
                  <a:schemeClr val="accent6"/>
                </a:solidFill>
                <a:latin typeface="+mn-lt"/>
              </a:rPr>
              <a:t>No mitigating action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34401" y="3144644"/>
            <a:ext cx="3048000" cy="58521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Fuel efficiency</a:t>
            </a:r>
          </a:p>
          <a:p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Low purchase price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623637" y="2964874"/>
            <a:ext cx="2438400" cy="934780"/>
          </a:xfrm>
          <a:prstGeom prst="rightArrow">
            <a:avLst>
              <a:gd name="adj1" fmla="val 66279"/>
              <a:gd name="adj2" fmla="val 53488"/>
            </a:avLst>
          </a:prstGeom>
          <a:gradFill flip="none" rotWithShape="1">
            <a:gsLst>
              <a:gs pos="36000">
                <a:schemeClr val="accent5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Harm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11455" y="1357214"/>
            <a:ext cx="1593359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BENEFIT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4798" y="1357214"/>
            <a:ext cx="121265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HARM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Picture 17" descr="Pinto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5214" y="2024948"/>
            <a:ext cx="2922713" cy="4087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Group 23"/>
          <p:cNvGrpSpPr/>
          <p:nvPr/>
        </p:nvGrpSpPr>
        <p:grpSpPr>
          <a:xfrm>
            <a:off x="3562210" y="725517"/>
            <a:ext cx="4481353" cy="1753459"/>
            <a:chOff x="3438281" y="476820"/>
            <a:chExt cx="4481353" cy="1753459"/>
          </a:xfrm>
        </p:grpSpPr>
        <p:sp>
          <p:nvSpPr>
            <p:cNvPr id="23" name="Right Triangle 22"/>
            <p:cNvSpPr/>
            <p:nvPr/>
          </p:nvSpPr>
          <p:spPr>
            <a:xfrm rot="8947676" flipV="1">
              <a:off x="3438281" y="1770592"/>
              <a:ext cx="1539077" cy="459687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97927" y="476820"/>
              <a:ext cx="3721707" cy="1354217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lIns="274320" tIns="91440" rIns="274320" bIns="91440" rtlCol="0">
              <a:spAutoFit/>
            </a:bodyPr>
            <a:lstStyle/>
            <a:p>
              <a:r>
                <a:rPr lang="en-US" sz="22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lt"/>
                </a:rPr>
                <a:t>Information Terms: </a:t>
              </a:r>
            </a:p>
            <a:p>
              <a:r>
                <a:rPr lang="en-US" sz="18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lt"/>
                </a:rPr>
                <a:t>“indestructible”</a:t>
              </a:r>
            </a:p>
            <a:p>
              <a:r>
                <a:rPr lang="en-US" sz="18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lt"/>
                </a:rPr>
                <a:t>“extra strength parts”</a:t>
              </a:r>
            </a:p>
            <a:p>
              <a:r>
                <a:rPr lang="en-US" sz="18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lt"/>
                </a:rPr>
                <a:t>“reinforced with steel”</a:t>
              </a:r>
            </a:p>
          </p:txBody>
        </p:sp>
      </p:grpSp>
      <p:pic>
        <p:nvPicPr>
          <p:cNvPr id="25" name="Picture 24" descr="pinto.jpg"/>
          <p:cNvPicPr>
            <a:picLocks noChangeAspect="1"/>
          </p:cNvPicPr>
          <p:nvPr/>
        </p:nvPicPr>
        <p:blipFill rotWithShape="1">
          <a:blip r:embed="rId4" cstate="print"/>
          <a:srcRect l="12320" t="8415" r="8329" b="5573"/>
          <a:stretch/>
        </p:blipFill>
        <p:spPr>
          <a:xfrm>
            <a:off x="6096001" y="2079735"/>
            <a:ext cx="5854677" cy="432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/>
          <p:cNvSpPr/>
          <p:nvPr/>
        </p:nvSpPr>
        <p:spPr>
          <a:xfrm>
            <a:off x="6096001" y="5816026"/>
            <a:ext cx="6096000" cy="104197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</a:rPr>
              <a:t>1971-1976 Pinto gas tank fires: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27 died &amp; 24 </a:t>
            </a:r>
            <a:r>
              <a:rPr lang="en-US" sz="2200" dirty="0" smtClean="0">
                <a:solidFill>
                  <a:srgbClr val="FF0000"/>
                </a:solidFill>
              </a:rPr>
              <a:t>injured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9600" y="1860903"/>
            <a:ext cx="11582401" cy="50081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045028" y="2429488"/>
            <a:ext cx="10537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latin typeface="+mn-lt"/>
              </a:rPr>
              <a:t>Contemporary </a:t>
            </a:r>
            <a:r>
              <a:rPr lang="en-US" sz="2000" b="1" dirty="0">
                <a:latin typeface="+mn-lt"/>
              </a:rPr>
              <a:t>Innovation Harm: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+mn-lt"/>
              </a:rPr>
              <a:t>Global financial markets’ collapse (</a:t>
            </a:r>
            <a:r>
              <a:rPr lang="en-US" sz="2000" dirty="0" err="1">
                <a:latin typeface="+mn-lt"/>
              </a:rPr>
              <a:t>Demyanyk</a:t>
            </a:r>
            <a:r>
              <a:rPr lang="en-US" sz="2000" dirty="0">
                <a:latin typeface="+mn-lt"/>
              </a:rPr>
              <a:t> &amp; Van </a:t>
            </a:r>
            <a:r>
              <a:rPr lang="en-US" sz="2000" dirty="0" err="1">
                <a:latin typeface="+mn-lt"/>
              </a:rPr>
              <a:t>Hemert</a:t>
            </a:r>
            <a:r>
              <a:rPr lang="en-US" sz="2000" dirty="0">
                <a:latin typeface="+mn-lt"/>
              </a:rPr>
              <a:t>, 2009; </a:t>
            </a:r>
            <a:r>
              <a:rPr lang="en-US" sz="2000" dirty="0" err="1">
                <a:latin typeface="+mn-lt"/>
              </a:rPr>
              <a:t>Stiglitz</a:t>
            </a:r>
            <a:r>
              <a:rPr lang="en-US" sz="2000" dirty="0">
                <a:latin typeface="+mn-lt"/>
              </a:rPr>
              <a:t>, 2010)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+mn-lt"/>
              </a:rPr>
              <a:t>Air France and Airbus (Bureau </a:t>
            </a:r>
            <a:r>
              <a:rPr lang="en-US" sz="2000" dirty="0" err="1">
                <a:latin typeface="+mn-lt"/>
              </a:rPr>
              <a:t>d’Enquêtes</a:t>
            </a:r>
            <a:r>
              <a:rPr lang="en-US" sz="2000" dirty="0">
                <a:latin typeface="+mn-lt"/>
              </a:rPr>
              <a:t> et </a:t>
            </a:r>
            <a:r>
              <a:rPr lang="en-US" sz="2000" dirty="0" err="1">
                <a:latin typeface="+mn-lt"/>
              </a:rPr>
              <a:t>d’Analyses</a:t>
            </a:r>
            <a:r>
              <a:rPr lang="en-US" sz="2000" dirty="0">
                <a:latin typeface="+mn-lt"/>
              </a:rPr>
              <a:t> (BEA) 2009)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+mn-lt"/>
              </a:rPr>
              <a:t>Other empirical cases (see paper</a:t>
            </a:r>
            <a:r>
              <a:rPr lang="en-US" sz="2000" dirty="0" smtClean="0">
                <a:latin typeface="+mn-lt"/>
              </a:rPr>
              <a:t>)</a:t>
            </a:r>
            <a:endParaRPr lang="en-US" sz="2000" dirty="0"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45028" y="4042208"/>
            <a:ext cx="10537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b="1" dirty="0">
                <a:latin typeface="+mn-lt"/>
              </a:rPr>
              <a:t>Research Question: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+mn-lt"/>
              </a:rPr>
              <a:t>Under which circumstances are innovating firms most likely to create harm?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+mn-lt"/>
              </a:rPr>
              <a:t>Innovation = path creation—trajectory??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45028" y="5347152"/>
            <a:ext cx="10537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000" b="1" dirty="0">
                <a:latin typeface="+mn-lt"/>
              </a:rPr>
              <a:t>Methods: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+mn-lt"/>
              </a:rPr>
              <a:t>Interdisciplinary literature review (</a:t>
            </a:r>
            <a:r>
              <a:rPr lang="en-US" sz="2000" dirty="0" smtClean="0">
                <a:latin typeface="+mn-lt"/>
              </a:rPr>
              <a:t>cases, </a:t>
            </a:r>
            <a:r>
              <a:rPr lang="en-US" sz="2000" dirty="0">
                <a:latin typeface="+mn-lt"/>
              </a:rPr>
              <a:t>etc</a:t>
            </a:r>
            <a:r>
              <a:rPr lang="en-US" sz="2000" dirty="0" smtClean="0">
                <a:latin typeface="+mn-lt"/>
              </a:rPr>
              <a:t>.)</a:t>
            </a:r>
            <a:endParaRPr lang="en-US" sz="2000" dirty="0">
              <a:latin typeface="+mn-lt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+mn-lt"/>
              </a:rPr>
              <a:t>Content analysis (28 models) for typology   </a:t>
            </a:r>
          </a:p>
        </p:txBody>
      </p:sp>
    </p:spTree>
    <p:extLst>
      <p:ext uri="{BB962C8B-B14F-4D97-AF65-F5344CB8AC3E}">
        <p14:creationId xmlns:p14="http://schemas.microsoft.com/office/powerpoint/2010/main" val="2087788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26" grpId="0" animBg="1"/>
      <p:bldP spid="28" grpId="0" animBg="1"/>
      <p:bldP spid="30" grpId="0"/>
      <p:bldP spid="31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Model and “Bottom of the Legal Market” Innovation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1368425" y="3750614"/>
            <a:ext cx="10173759" cy="18413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defRPr kern="1200" spc="2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/>
            <a:r>
              <a:rPr lang="en-US" dirty="0" smtClean="0"/>
              <a:t>Reset </a:t>
            </a:r>
            <a:r>
              <a:rPr lang="en-US" dirty="0"/>
              <a:t>c</a:t>
            </a:r>
            <a:r>
              <a:rPr lang="en-US" dirty="0" smtClean="0"/>
              <a:t>onsumer expectations </a:t>
            </a:r>
            <a:r>
              <a:rPr lang="en-US" dirty="0"/>
              <a:t>re price and speed of </a:t>
            </a:r>
            <a:r>
              <a:rPr lang="en-US" dirty="0" smtClean="0"/>
              <a:t>service for small business formation, estate planning &amp; family law </a:t>
            </a:r>
            <a:br>
              <a:rPr lang="en-US" dirty="0" smtClean="0"/>
            </a:br>
            <a:endParaRPr lang="en-US" dirty="0" smtClean="0"/>
          </a:p>
          <a:p>
            <a:pPr marL="15875" indent="0"/>
            <a:r>
              <a:rPr lang="en-US" dirty="0" smtClean="0"/>
              <a:t>Quality </a:t>
            </a:r>
            <a:r>
              <a:rPr lang="en-US" dirty="0"/>
              <a:t>of legal service frequently difficult to ascertain for individual user </a:t>
            </a:r>
            <a:br>
              <a:rPr lang="en-US" dirty="0"/>
            </a:br>
            <a:r>
              <a:rPr lang="en-US" dirty="0"/>
              <a:t>(credence </a:t>
            </a:r>
            <a:r>
              <a:rPr lang="en-US" dirty="0" smtClean="0"/>
              <a:t>goods; ”A Will is a Will”)</a:t>
            </a:r>
            <a:endParaRPr lang="en-US" dirty="0"/>
          </a:p>
          <a:p>
            <a:pPr marL="15875" indent="0" algn="ctr"/>
            <a:endParaRPr lang="en-US" sz="2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2581439"/>
            <a:ext cx="4024312" cy="338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25" y="2288978"/>
            <a:ext cx="3175000" cy="92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980" y="2310297"/>
            <a:ext cx="1901617" cy="89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13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Lawyer </a:t>
            </a:r>
            <a:r>
              <a:rPr lang="en-US" dirty="0"/>
              <a:t>Replacing vs. Lawyer Enhancing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/>
            <a:r>
              <a:rPr lang="en-US" dirty="0"/>
              <a:t>The better a lawyer network company gets with expert systems</a:t>
            </a:r>
          </a:p>
          <a:p>
            <a:pPr>
              <a:buFont typeface="Wingdings" charset="2"/>
              <a:buChar char="Ø"/>
            </a:pPr>
            <a:r>
              <a:rPr lang="en-US" dirty="0"/>
              <a:t>Less attorney involvement will be necessary. </a:t>
            </a:r>
          </a:p>
          <a:p>
            <a:pPr marL="0" indent="0"/>
            <a:endParaRPr lang="en-US" dirty="0"/>
          </a:p>
          <a:p>
            <a:endParaRPr lang="en-US" dirty="0"/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8234762" y="3531587"/>
            <a:ext cx="3637069" cy="252455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defRPr sz="2200" kern="1200" spc="2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200"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sz="2200"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200"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sz="2200"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0"/>
              </a:spcBef>
            </a:pPr>
            <a:r>
              <a:rPr lang="en-US" dirty="0"/>
              <a:t>How to balance interests of the current user base, with those of potential different user group in the future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68" y="3531587"/>
            <a:ext cx="891252" cy="891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57" y="2945733"/>
            <a:ext cx="4105262" cy="31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95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5" y="1873185"/>
            <a:ext cx="5292955" cy="1914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75" y="2348256"/>
            <a:ext cx="2765368" cy="119463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Driven Decisions vs. Legal Prediction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222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9450"/>
            <a:ext cx="8795657" cy="650699"/>
          </a:xfrm>
        </p:spPr>
        <p:txBody>
          <a:bodyPr/>
          <a:lstStyle/>
          <a:p>
            <a:r>
              <a:rPr lang="en-US" dirty="0" smtClean="0"/>
              <a:t>Premature Disruption of Legal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0700" y="2368501"/>
            <a:ext cx="3898900" cy="1826981"/>
          </a:xfrm>
        </p:spPr>
        <p:txBody>
          <a:bodyPr>
            <a:normAutofit/>
          </a:bodyPr>
          <a:lstStyle/>
          <a:p>
            <a:pPr marL="0" indent="0"/>
            <a:r>
              <a:rPr lang="en-US" dirty="0" smtClean="0"/>
              <a:t>When </a:t>
            </a:r>
            <a:r>
              <a:rPr lang="en-US" dirty="0"/>
              <a:t>disruption has occurred, but the innovator has not disrupted at least one core </a:t>
            </a:r>
            <a:r>
              <a:rPr lang="en-US" dirty="0" smtClean="0"/>
              <a:t>function, </a:t>
            </a:r>
            <a:r>
              <a:rPr lang="en-US" dirty="0"/>
              <a:t>there has been an </a:t>
            </a:r>
            <a:r>
              <a:rPr lang="en-US" dirty="0" smtClean="0"/>
              <a:t>“Incomplete Innovation”</a:t>
            </a: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5792" r="3327" b="22388"/>
          <a:stretch/>
        </p:blipFill>
        <p:spPr>
          <a:xfrm>
            <a:off x="10318932" y="243271"/>
            <a:ext cx="1387416" cy="1396843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02" y="1669914"/>
            <a:ext cx="5758474" cy="43108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700" y="4752537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Brian Sheppard</a:t>
            </a:r>
            <a:r>
              <a:rPr lang="en-US" sz="1600" i="1" dirty="0">
                <a:latin typeface="+mn-lt"/>
              </a:rPr>
              <a:t>, Premature Disruption of Legal Services,</a:t>
            </a:r>
            <a:r>
              <a:rPr lang="en-US" sz="1600" dirty="0">
                <a:latin typeface="+mn-lt"/>
              </a:rPr>
              <a:t> 2015 Michigan St. L. Rev. 1797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700" y="1513492"/>
            <a:ext cx="374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Incomplete Innovation 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4486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20" y="2514600"/>
            <a:ext cx="3202109" cy="3722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2" y="807871"/>
            <a:ext cx="7620257" cy="441727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94"/>
          <a:stretch/>
        </p:blipFill>
        <p:spPr>
          <a:xfrm>
            <a:off x="849595" y="1173903"/>
            <a:ext cx="6851866" cy="359446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48" b="79780"/>
          <a:stretch/>
        </p:blipFill>
        <p:spPr>
          <a:xfrm>
            <a:off x="6096001" y="455058"/>
            <a:ext cx="1985014" cy="11278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596852" y="21452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Trojan horse</a:t>
            </a:r>
            <a:endParaRPr lang="en-US" sz="18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0839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3163" y="1653224"/>
            <a:ext cx="4498897" cy="488014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2" y="4318100"/>
            <a:ext cx="6106239" cy="202464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Lawyer </a:t>
            </a:r>
            <a:r>
              <a:rPr lang="en-US" dirty="0" smtClean="0"/>
              <a:t>Regulators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3" y="1134541"/>
            <a:ext cx="6434764" cy="29149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1197" b="956"/>
          <a:stretch/>
        </p:blipFill>
        <p:spPr>
          <a:xfrm>
            <a:off x="875782" y="1388640"/>
            <a:ext cx="5700500" cy="2463512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48" b="79780"/>
          <a:stretch/>
        </p:blipFill>
        <p:spPr>
          <a:xfrm>
            <a:off x="5325532" y="556214"/>
            <a:ext cx="1985014" cy="11278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7" y="4712331"/>
            <a:ext cx="5595805" cy="13017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87" y="2109651"/>
            <a:ext cx="4205997" cy="3879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3641">
            <a:off x="7917791" y="228502"/>
            <a:ext cx="1681587" cy="181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82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1" y="609600"/>
            <a:ext cx="11222882" cy="5272741"/>
          </a:xfrm>
        </p:spPr>
      </p:pic>
    </p:spTree>
    <p:extLst>
      <p:ext uri="{BB962C8B-B14F-4D97-AF65-F5344CB8AC3E}">
        <p14:creationId xmlns:p14="http://schemas.microsoft.com/office/powerpoint/2010/main" val="163862025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n-US" dirty="0"/>
              <a:t>The Disruptive Innovation Discourse in Legal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n-US" dirty="0" smtClean="0"/>
              <a:t>The Gap between the Rhetoric and Reality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n-US" dirty="0" smtClean="0"/>
              <a:t>Legal Automation, Legal Prediction and the Specter of the </a:t>
            </a:r>
            <a:r>
              <a:rPr lang="en-US" dirty="0" err="1" smtClean="0"/>
              <a:t>Robolawyer</a:t>
            </a:r>
            <a:endParaRPr lang="en-US" dirty="0" smtClean="0"/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n-US" dirty="0" smtClean="0"/>
              <a:t>Innovation Diffusion and Innovation Model Choice in Legal</a:t>
            </a:r>
          </a:p>
        </p:txBody>
      </p:sp>
    </p:spTree>
    <p:extLst>
      <p:ext uri="{BB962C8B-B14F-4D97-AF65-F5344CB8AC3E}">
        <p14:creationId xmlns:p14="http://schemas.microsoft.com/office/powerpoint/2010/main" val="1906898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882901"/>
            <a:ext cx="12192000" cy="409301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4348" y="1536250"/>
            <a:ext cx="4329953" cy="7243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500" dirty="0" smtClean="0"/>
              <a:t>Questions?</a:t>
            </a:r>
            <a:endParaRPr lang="en-US" sz="4500" dirty="0"/>
          </a:p>
        </p:txBody>
      </p:sp>
      <p:sp>
        <p:nvSpPr>
          <p:cNvPr id="5" name="TextBox 4"/>
          <p:cNvSpPr txBox="1"/>
          <p:nvPr/>
        </p:nvSpPr>
        <p:spPr>
          <a:xfrm>
            <a:off x="1996611" y="3102797"/>
            <a:ext cx="86713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Thank you!</a:t>
            </a:r>
            <a:endParaRPr lang="en-US" b="1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err="1">
                <a:latin typeface="Arial" charset="0"/>
                <a:ea typeface="Arial" charset="0"/>
                <a:cs typeface="Arial" charset="0"/>
              </a:rPr>
              <a:t>CodeX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website: </a:t>
            </a:r>
          </a:p>
          <a:p>
            <a:r>
              <a:rPr lang="en-US" dirty="0" err="1">
                <a:latin typeface="Arial" charset="0"/>
                <a:ea typeface="Arial" charset="0"/>
                <a:cs typeface="Arial" charset="0"/>
              </a:rPr>
              <a:t>codex.stanford.edu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Executive Director: 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Roland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Vogl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dirty="0" err="1">
                <a:latin typeface="Arial" charset="0"/>
                <a:ea typeface="Arial" charset="0"/>
                <a:cs typeface="Arial" charset="0"/>
              </a:rPr>
              <a:t>rvogl@law.stanford.edu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(650) 723-8532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02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The Disruptive Innovation </a:t>
            </a:r>
            <a:br>
              <a:rPr lang="en-US" dirty="0" smtClean="0"/>
            </a:br>
            <a:r>
              <a:rPr lang="en-US" dirty="0" smtClean="0"/>
              <a:t>Discourse in Legal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Part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307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Disruptive Innovation?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09601" y="1393734"/>
            <a:ext cx="5823855" cy="1780257"/>
          </a:xfrm>
        </p:spPr>
        <p:txBody>
          <a:bodyPr>
            <a:normAutofit/>
          </a:bodyPr>
          <a:lstStyle/>
          <a:p>
            <a:pPr marL="0" indent="0"/>
            <a:r>
              <a:rPr lang="en-US" b="1" dirty="0"/>
              <a:t>D</a:t>
            </a:r>
            <a:r>
              <a:rPr lang="en-US" b="1" dirty="0" smtClean="0"/>
              <a:t>isruptive innovation</a:t>
            </a:r>
            <a:r>
              <a:rPr lang="en-US" dirty="0" smtClean="0"/>
              <a:t> is </a:t>
            </a:r>
            <a:r>
              <a:rPr lang="en-US" dirty="0"/>
              <a:t>a process by which a product or service takes root initially in simple applications at the bottom of a market and then relentlessly moves up market, eventually displacing established </a:t>
            </a:r>
            <a:r>
              <a:rPr lang="en-US" dirty="0" smtClean="0"/>
              <a:t>competitors.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62" y="2301240"/>
            <a:ext cx="4573637" cy="455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692" t="4312" r="2722" b="2873"/>
          <a:stretch/>
        </p:blipFill>
        <p:spPr>
          <a:xfrm>
            <a:off x="7184090" y="469450"/>
            <a:ext cx="1751828" cy="2704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7052903" y="6219850"/>
            <a:ext cx="2864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accent5"/>
                </a:solidFill>
                <a:latin typeface="+mn-lt"/>
              </a:rPr>
              <a:t>Clayton Christensen</a:t>
            </a:r>
            <a:endParaRPr lang="en-US" sz="1200" i="1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6" y="3494990"/>
            <a:ext cx="2863087" cy="21692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985249"/>
            <a:ext cx="3521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+mn-lt"/>
              </a:rPr>
              <a:t>Wikipedia</a:t>
            </a:r>
            <a:endParaRPr lang="en-US" sz="1200" i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0032" y="3472880"/>
            <a:ext cx="2115670" cy="219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8C1515"/>
              </a:buClr>
            </a:pPr>
            <a:r>
              <a:rPr lang="en-US" sz="2200" spc="2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Critique: Term is used </a:t>
            </a:r>
          </a:p>
          <a:p>
            <a:pPr lvl="0">
              <a:spcBef>
                <a:spcPct val="20000"/>
              </a:spcBef>
              <a:buClr>
                <a:srgbClr val="8C1515"/>
              </a:buClr>
            </a:pPr>
            <a:r>
              <a:rPr lang="en-US" sz="2200" spc="2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in a loose and murky manner, </a:t>
            </a:r>
            <a:br>
              <a:rPr lang="en-US" sz="2200" spc="2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</a:br>
            <a:r>
              <a:rPr lang="en-US" sz="2200" spc="2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has become </a:t>
            </a:r>
            <a:r>
              <a:rPr lang="en-US" sz="2200" b="1" spc="2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cliché</a:t>
            </a:r>
            <a:r>
              <a:rPr lang="en-US" sz="2200" spc="20" dirty="0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.</a:t>
            </a:r>
            <a:endParaRPr lang="en-US" sz="2200" spc="20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53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 dirty="0" smtClean="0"/>
              <a:t>Disruption </a:t>
            </a:r>
            <a:r>
              <a:rPr lang="en-US" smtClean="0"/>
              <a:t>Works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09600" y="1641859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rPr>
              <a:t>Incumbents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innovate with incremental improvements to the quality of product/service. Focus is on sustaining the business model.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9601" y="4678637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Over time,</a:t>
            </a:r>
            <a:r>
              <a:rPr lang="en-US" sz="1800" b="1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disruptors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improve the product/service with new technology. The </a:t>
            </a:r>
            <a:r>
              <a:rPr lang="en-US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flash-point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comes when their product/service becomes “good enough” for most customers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9600" y="3181111"/>
            <a:ext cx="5486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Disruptors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create new products or services, </a:t>
            </a:r>
            <a:br>
              <a:rPr lang="en-US" sz="18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often low quality, that are initially not a threat</a:t>
            </a:r>
            <a:br>
              <a:rPr lang="en-US" sz="18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in the market. 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91943" y="1545590"/>
            <a:ext cx="4412600" cy="1335042"/>
            <a:chOff x="6291943" y="1832028"/>
            <a:chExt cx="4412600" cy="1335042"/>
          </a:xfrm>
        </p:grpSpPr>
        <p:cxnSp>
          <p:nvCxnSpPr>
            <p:cNvPr id="50" name="Straight Connector 49"/>
            <p:cNvCxnSpPr/>
            <p:nvPr/>
          </p:nvCxnSpPr>
          <p:spPr>
            <a:xfrm flipH="1">
              <a:off x="6902535" y="2387062"/>
              <a:ext cx="2881523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6902535" y="2920849"/>
              <a:ext cx="288152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6902535" y="1832028"/>
              <a:ext cx="2881523" cy="669988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9805120" y="2146923"/>
              <a:ext cx="899423" cy="48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sz="1000" dirty="0" smtClean="0">
                  <a:latin typeface="Arial" charset="0"/>
                  <a:ea typeface="Arial" charset="0"/>
                  <a:cs typeface="Arial" charset="0"/>
                </a:rPr>
                <a:t>Minimum customer need</a:t>
              </a:r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91943" y="1979084"/>
              <a:ext cx="6845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+mn-lt"/>
                  <a:cs typeface="Myriad Pro"/>
                </a:rPr>
                <a:t>Quality</a:t>
              </a:r>
              <a:endParaRPr lang="en-US" sz="1000" dirty="0">
                <a:latin typeface="+mn-lt"/>
                <a:cs typeface="Myriad Pro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913068" y="2920849"/>
              <a:ext cx="28709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charset="0"/>
                  <a:ea typeface="Arial" charset="0"/>
                  <a:cs typeface="Arial" charset="0"/>
                </a:rPr>
                <a:t>Time</a:t>
              </a:r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6913067" y="1832028"/>
              <a:ext cx="0" cy="108882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7015028" y="1853466"/>
              <a:ext cx="902394" cy="48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sz="1000" dirty="0" smtClean="0">
                  <a:latin typeface="Arial" charset="0"/>
                  <a:ea typeface="Arial" charset="0"/>
                  <a:cs typeface="Arial" charset="0"/>
                </a:rPr>
                <a:t>Incumbents: </a:t>
              </a:r>
              <a:br>
                <a:rPr lang="en-US" sz="1000" dirty="0" smtClean="0">
                  <a:latin typeface="Arial" charset="0"/>
                  <a:ea typeface="Arial" charset="0"/>
                  <a:cs typeface="Arial" charset="0"/>
                </a:rPr>
              </a:br>
              <a:r>
                <a:rPr lang="en-US" sz="1000" dirty="0" smtClean="0">
                  <a:latin typeface="Arial" charset="0"/>
                  <a:ea typeface="Arial" charset="0"/>
                  <a:cs typeface="Arial" charset="0"/>
                </a:rPr>
                <a:t>sustaining innovations</a:t>
              </a:r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81410" y="3119031"/>
            <a:ext cx="4412600" cy="1335042"/>
            <a:chOff x="6281410" y="3503795"/>
            <a:chExt cx="4412600" cy="1335042"/>
          </a:xfrm>
        </p:grpSpPr>
        <p:cxnSp>
          <p:nvCxnSpPr>
            <p:cNvPr id="58" name="Straight Connector 57"/>
            <p:cNvCxnSpPr/>
            <p:nvPr/>
          </p:nvCxnSpPr>
          <p:spPr>
            <a:xfrm flipH="1">
              <a:off x="6892002" y="4058829"/>
              <a:ext cx="2881523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6892002" y="4194722"/>
              <a:ext cx="990906" cy="230397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7240132" y="4286132"/>
              <a:ext cx="17779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Disruptive innovations </a:t>
              </a:r>
              <a:endParaRPr lang="en-US" sz="1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281410" y="3503795"/>
              <a:ext cx="4412600" cy="1335042"/>
              <a:chOff x="6281410" y="3503795"/>
              <a:chExt cx="4412600" cy="1335042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H="1">
                <a:off x="6892002" y="4592616"/>
                <a:ext cx="2881523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6892002" y="3503795"/>
                <a:ext cx="2881523" cy="669988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6281410" y="3650851"/>
                <a:ext cx="6845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 charset="0"/>
                    <a:ea typeface="Arial" charset="0"/>
                    <a:cs typeface="Arial" charset="0"/>
                  </a:rPr>
                  <a:t>Quality</a:t>
                </a:r>
                <a:endParaRPr lang="en-US" sz="1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6902535" y="4592616"/>
                <a:ext cx="28709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 charset="0"/>
                    <a:ea typeface="Arial" charset="0"/>
                    <a:cs typeface="Arial" charset="0"/>
                  </a:rPr>
                  <a:t>Time</a:t>
                </a:r>
                <a:endParaRPr lang="en-US" sz="1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>
                <a:off x="6902534" y="3503795"/>
                <a:ext cx="0" cy="108882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9794587" y="3824813"/>
                <a:ext cx="899423" cy="481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en-US" sz="1000" dirty="0" smtClean="0">
                    <a:latin typeface="Arial" charset="0"/>
                    <a:ea typeface="Arial" charset="0"/>
                    <a:cs typeface="Arial" charset="0"/>
                  </a:rPr>
                  <a:t>Minimum customer need</a:t>
                </a:r>
                <a:endParaRPr lang="en-US" sz="1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6281410" y="4692472"/>
            <a:ext cx="4412600" cy="1353438"/>
            <a:chOff x="6281410" y="4978910"/>
            <a:chExt cx="4412600" cy="1353438"/>
          </a:xfrm>
        </p:grpSpPr>
        <p:cxnSp>
          <p:nvCxnSpPr>
            <p:cNvPr id="69" name="Straight Arrow Connector 68"/>
            <p:cNvCxnSpPr/>
            <p:nvPr/>
          </p:nvCxnSpPr>
          <p:spPr>
            <a:xfrm flipV="1">
              <a:off x="6892002" y="5230246"/>
              <a:ext cx="2881523" cy="669988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V="1">
              <a:off x="6892002" y="5204830"/>
              <a:ext cx="1917064" cy="44899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Arc 70"/>
            <p:cNvSpPr/>
            <p:nvPr/>
          </p:nvSpPr>
          <p:spPr>
            <a:xfrm rot="20678241">
              <a:off x="8576725" y="5184320"/>
              <a:ext cx="768826" cy="1148028"/>
            </a:xfrm>
            <a:prstGeom prst="arc">
              <a:avLst>
                <a:gd name="adj1" fmla="val 16200000"/>
                <a:gd name="adj2" fmla="val 1492342"/>
              </a:avLst>
            </a:prstGeom>
            <a:ln>
              <a:solidFill>
                <a:schemeClr val="accent4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281410" y="4978910"/>
              <a:ext cx="4412600" cy="1335043"/>
              <a:chOff x="6281410" y="4978910"/>
              <a:chExt cx="4412600" cy="1335043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 flipH="1">
                <a:off x="6892002" y="5533945"/>
                <a:ext cx="2881523" cy="0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</a:scheme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>
                <a:off x="6892002" y="6067732"/>
                <a:ext cx="2881523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Explosion 2 71"/>
              <p:cNvSpPr/>
              <p:nvPr/>
            </p:nvSpPr>
            <p:spPr>
              <a:xfrm>
                <a:off x="8287886" y="5362040"/>
                <a:ext cx="368616" cy="308547"/>
              </a:xfrm>
              <a:prstGeom prst="irregularSeal2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6281410" y="5125966"/>
                <a:ext cx="6845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 charset="0"/>
                    <a:ea typeface="Arial" charset="0"/>
                    <a:cs typeface="Arial" charset="0"/>
                  </a:rPr>
                  <a:t>Quality</a:t>
                </a:r>
                <a:endParaRPr lang="en-US" sz="1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6902535" y="6067732"/>
                <a:ext cx="28709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 charset="0"/>
                    <a:ea typeface="Arial" charset="0"/>
                    <a:cs typeface="Arial" charset="0"/>
                  </a:rPr>
                  <a:t>Time</a:t>
                </a:r>
                <a:endParaRPr lang="en-US" sz="1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>
                <a:off x="6902534" y="4978910"/>
                <a:ext cx="0" cy="1088822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/>
              <p:cNvSpPr txBox="1"/>
              <p:nvPr/>
            </p:nvSpPr>
            <p:spPr>
              <a:xfrm>
                <a:off x="9794587" y="5302545"/>
                <a:ext cx="899423" cy="481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en-US" sz="1000" dirty="0" smtClean="0">
                    <a:latin typeface="Arial" charset="0"/>
                    <a:ea typeface="Arial" charset="0"/>
                    <a:cs typeface="Arial" charset="0"/>
                  </a:rPr>
                  <a:t>Minimum customer need</a:t>
                </a:r>
                <a:endParaRPr lang="en-US" sz="1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6902534" y="6323616"/>
            <a:ext cx="3442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n-lt"/>
              </a:rPr>
              <a:t>2014 Innovation Report, </a:t>
            </a:r>
            <a:r>
              <a:rPr lang="en-US" sz="1200" i="1" dirty="0" smtClean="0">
                <a:latin typeface="+mn-lt"/>
              </a:rPr>
              <a:t>The New York Times</a:t>
            </a:r>
            <a:endParaRPr lang="en-US" sz="12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4683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326" y="1706958"/>
            <a:ext cx="5970230" cy="437435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760254" y="2194198"/>
            <a:ext cx="1170839" cy="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11655" y="1748028"/>
            <a:ext cx="1668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schemeClr val="bg2"/>
                </a:solidFill>
                <a:latin typeface="+mn-lt"/>
              </a:rPr>
              <a:t>DISRUPTED</a:t>
            </a:r>
            <a:endParaRPr lang="en-US" sz="1200" spc="300" dirty="0">
              <a:solidFill>
                <a:schemeClr val="bg2"/>
              </a:solidFill>
              <a:latin typeface="+mn-l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760254" y="3083930"/>
            <a:ext cx="1170839" cy="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760254" y="3973662"/>
            <a:ext cx="1170839" cy="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760254" y="4863393"/>
            <a:ext cx="1170839" cy="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60254" y="5727724"/>
            <a:ext cx="1170839" cy="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0654" y="1801341"/>
            <a:ext cx="2646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+mn-lt"/>
              </a:rPr>
              <a:t>Cell phones</a:t>
            </a:r>
            <a:endParaRPr lang="en-US" sz="22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0654" y="2729076"/>
            <a:ext cx="2646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+mn-lt"/>
              </a:rPr>
              <a:t>Digital cameras</a:t>
            </a:r>
            <a:endParaRPr lang="en-US" sz="22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0654" y="3656811"/>
            <a:ext cx="2646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+mn-lt"/>
              </a:rPr>
              <a:t>Online music</a:t>
            </a:r>
            <a:endParaRPr lang="en-US" sz="22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0654" y="4584546"/>
            <a:ext cx="2646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+mn-lt"/>
              </a:rPr>
              <a:t>Movie rentals</a:t>
            </a:r>
            <a:endParaRPr lang="en-US" sz="22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1932" y="5512280"/>
            <a:ext cx="32351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+mn-lt"/>
              </a:rPr>
              <a:t>Car service</a:t>
            </a:r>
            <a:endParaRPr lang="en-US" sz="2200" dirty="0">
              <a:latin typeface="+mn-lt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9600" y="469450"/>
            <a:ext cx="10932584" cy="65069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Notable Disruptions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Notable Disruptions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807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Disruptive Innovation </a:t>
            </a:r>
            <a:r>
              <a:rPr lang="en-US" i="1" dirty="0"/>
              <a:t>Rhetoric</a:t>
            </a:r>
            <a:r>
              <a:rPr lang="en-US" dirty="0"/>
              <a:t> in Legal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34" y="1215694"/>
            <a:ext cx="5386322" cy="4309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380" y="1233623"/>
            <a:ext cx="4844020" cy="373145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513" y="3570474"/>
            <a:ext cx="5672615" cy="291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3160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_Preso_4x3_v6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50732</TotalTime>
  <Words>1299</Words>
  <Application>Microsoft Office PowerPoint</Application>
  <PresentationFormat>Widescreen</PresentationFormat>
  <Paragraphs>274</Paragraphs>
  <Slides>40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ＭＳ Ｐゴシック</vt:lpstr>
      <vt:lpstr>Arial</vt:lpstr>
      <vt:lpstr>Arial Hebrew</vt:lpstr>
      <vt:lpstr>Calibri</vt:lpstr>
      <vt:lpstr>LucidaGrande</vt:lpstr>
      <vt:lpstr>Myriad Pro</vt:lpstr>
      <vt:lpstr>Source Sans Pro</vt:lpstr>
      <vt:lpstr>Source Sans Pro Semibold</vt:lpstr>
      <vt:lpstr>Wingdings</vt:lpstr>
      <vt:lpstr>SU_Preso_4x3_v6</vt:lpstr>
      <vt:lpstr>PowerPoint Presentation</vt:lpstr>
      <vt:lpstr>PowerPoint Presentation</vt:lpstr>
      <vt:lpstr>PowerPoint Presentation</vt:lpstr>
      <vt:lpstr>Overview</vt:lpstr>
      <vt:lpstr>PowerPoint Presentation</vt:lpstr>
      <vt:lpstr>What’s Disruptive Innovation?</vt:lpstr>
      <vt:lpstr>How Disruption Works </vt:lpstr>
      <vt:lpstr>Notable Disruptions</vt:lpstr>
      <vt:lpstr>The Disruptive Innovation Rhetoric in Legal</vt:lpstr>
      <vt:lpstr>The Disruptive Innovation Discourse in Legal</vt:lpstr>
      <vt:lpstr>PowerPoint Presentation</vt:lpstr>
      <vt:lpstr>The Gap between the Disruption Rhetoric and Reality</vt:lpstr>
      <vt:lpstr>Why?</vt:lpstr>
      <vt:lpstr>Music Industry Disruption vs. Flat Growth of Law Firm Revenues  </vt:lpstr>
      <vt:lpstr>PowerPoint Presentation</vt:lpstr>
      <vt:lpstr>PowerPoint Presentation</vt:lpstr>
      <vt:lpstr>The Gap between the Disruption Rhetoric and Reality</vt:lpstr>
      <vt:lpstr>PowerPoint Presentation</vt:lpstr>
      <vt:lpstr>Tech Innovation Is Growing in Importance  </vt:lpstr>
      <vt:lpstr>Phases of Innovation in Legal</vt:lpstr>
      <vt:lpstr>The Future of the Professions</vt:lpstr>
      <vt:lpstr>Commoditization of Legal Services and Legal Automation</vt:lpstr>
      <vt:lpstr>The Specter of the Robolawyer </vt:lpstr>
      <vt:lpstr>Automation Research: Analyzing Work Activities Rather than Occupations</vt:lpstr>
      <vt:lpstr>PowerPoint Presentation</vt:lpstr>
      <vt:lpstr>Automation Through LegalTech: </vt:lpstr>
      <vt:lpstr>PowerPoint Presentation</vt:lpstr>
      <vt:lpstr>How Innovations Spread - Classic View</vt:lpstr>
      <vt:lpstr>How Innovations Spread – Modern View</vt:lpstr>
      <vt:lpstr>Disruptive Innovations or Incremental Change?</vt:lpstr>
      <vt:lpstr>PowerPoint Presentation</vt:lpstr>
      <vt:lpstr>Problem</vt:lpstr>
      <vt:lpstr>Innovation Model and “Bottom of the Legal Market” Innovation </vt:lpstr>
      <vt:lpstr>Lawyer Replacing vs. Lawyer Enhancing </vt:lpstr>
      <vt:lpstr>Data Driven Decisions vs. Legal Prediction </vt:lpstr>
      <vt:lpstr>Premature Disruption of Legal Services</vt:lpstr>
      <vt:lpstr>PowerPoint Presentation</vt:lpstr>
      <vt:lpstr>Lawyer Regulators…</vt:lpstr>
      <vt:lpstr>PowerPoint Presentation</vt:lpstr>
      <vt:lpstr>Questions?</vt:lpstr>
    </vt:vector>
  </TitlesOfParts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Guidelines</dc:title>
  <dc:creator>Aaron Stienstra</dc:creator>
  <dc:description>2012 PowerPoint template redesign</dc:description>
  <cp:lastModifiedBy>Julie Horst</cp:lastModifiedBy>
  <cp:revision>722</cp:revision>
  <dcterms:created xsi:type="dcterms:W3CDTF">2016-02-24T22:33:24Z</dcterms:created>
  <dcterms:modified xsi:type="dcterms:W3CDTF">2017-01-24T17:44:31Z</dcterms:modified>
</cp:coreProperties>
</file>