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37" r:id="rId1"/>
  </p:sldMasterIdLst>
  <p:notesMasterIdLst>
    <p:notesMasterId r:id="rId46"/>
  </p:notesMasterIdLst>
  <p:handoutMasterIdLst>
    <p:handoutMasterId r:id="rId47"/>
  </p:handoutMasterIdLst>
  <p:sldIdLst>
    <p:sldId id="256" r:id="rId2"/>
    <p:sldId id="934" r:id="rId3"/>
    <p:sldId id="633" r:id="rId4"/>
    <p:sldId id="978" r:id="rId5"/>
    <p:sldId id="979" r:id="rId6"/>
    <p:sldId id="938" r:id="rId7"/>
    <p:sldId id="945" r:id="rId8"/>
    <p:sldId id="940" r:id="rId9"/>
    <p:sldId id="941" r:id="rId10"/>
    <p:sldId id="950" r:id="rId11"/>
    <p:sldId id="959" r:id="rId12"/>
    <p:sldId id="960" r:id="rId13"/>
    <p:sldId id="953" r:id="rId14"/>
    <p:sldId id="948" r:id="rId15"/>
    <p:sldId id="936" r:id="rId16"/>
    <p:sldId id="954" r:id="rId17"/>
    <p:sldId id="961" r:id="rId18"/>
    <p:sldId id="984" r:id="rId19"/>
    <p:sldId id="965" r:id="rId20"/>
    <p:sldId id="955" r:id="rId21"/>
    <p:sldId id="966" r:id="rId22"/>
    <p:sldId id="969" r:id="rId23"/>
    <p:sldId id="968" r:id="rId24"/>
    <p:sldId id="980" r:id="rId25"/>
    <p:sldId id="962" r:id="rId26"/>
    <p:sldId id="970" r:id="rId27"/>
    <p:sldId id="963" r:id="rId28"/>
    <p:sldId id="947" r:id="rId29"/>
    <p:sldId id="964" r:id="rId30"/>
    <p:sldId id="976" r:id="rId31"/>
    <p:sldId id="977" r:id="rId32"/>
    <p:sldId id="903" r:id="rId33"/>
    <p:sldId id="972" r:id="rId34"/>
    <p:sldId id="975" r:id="rId35"/>
    <p:sldId id="971" r:id="rId36"/>
    <p:sldId id="985" r:id="rId37"/>
    <p:sldId id="868" r:id="rId38"/>
    <p:sldId id="622" r:id="rId39"/>
    <p:sldId id="915" r:id="rId40"/>
    <p:sldId id="671" r:id="rId41"/>
    <p:sldId id="981" r:id="rId42"/>
    <p:sldId id="982" r:id="rId43"/>
    <p:sldId id="983" r:id="rId44"/>
    <p:sldId id="925" r:id="rId4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803" autoAdjust="0"/>
  </p:normalViewPr>
  <p:slideViewPr>
    <p:cSldViewPr>
      <p:cViewPr varScale="1">
        <p:scale>
          <a:sx n="81" d="100"/>
          <a:sy n="81" d="100"/>
        </p:scale>
        <p:origin x="-1027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9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dirty="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63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64CE811-F063-4FB0-8ABE-7D02F7DC45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47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Habitat Restoration Goals include:</a:t>
            </a:r>
          </a:p>
          <a:p>
            <a:pPr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342835" indent="-342835">
              <a:buFont typeface="+mj-lt"/>
              <a:buAutoNum type="arabicPeriod"/>
              <a:defRPr/>
            </a:pPr>
            <a:r>
              <a:rPr lang="en-US" sz="1400" b="1" dirty="0">
                <a:latin typeface="Arial" pitchFamily="34" charset="0"/>
                <a:ea typeface="Calibri"/>
                <a:cs typeface="Arial" pitchFamily="34" charset="0"/>
              </a:rPr>
              <a:t>10,000 Acres Restored Floodplain</a:t>
            </a:r>
            <a:endParaRPr lang="en-US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835" indent="-342835">
              <a:buFont typeface="+mj-lt"/>
              <a:buAutoNum type="arabicPeriod"/>
              <a:defRPr/>
            </a:pPr>
            <a:r>
              <a:rPr lang="en-US" sz="1400" b="1" dirty="0">
                <a:latin typeface="Arial" pitchFamily="34" charset="0"/>
                <a:ea typeface="Calibri"/>
                <a:cs typeface="Arial" pitchFamily="34" charset="0"/>
              </a:rPr>
              <a:t>65,000 Acres Restored Tidal Habitat</a:t>
            </a:r>
            <a:endParaRPr lang="en-US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835" indent="-342835">
              <a:buFont typeface="+mj-lt"/>
              <a:buAutoNum type="arabicPeriod"/>
              <a:defRPr/>
            </a:pPr>
            <a:r>
              <a:rPr lang="en-US" sz="1400" b="1" dirty="0">
                <a:latin typeface="Arial" pitchFamily="34" charset="0"/>
                <a:ea typeface="Calibri"/>
                <a:cs typeface="Arial" pitchFamily="34" charset="0"/>
              </a:rPr>
              <a:t>20 Levee Miles Restored Channel Margin</a:t>
            </a:r>
            <a:endParaRPr lang="en-US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835" indent="-342835">
              <a:buFont typeface="+mj-lt"/>
              <a:buAutoNum type="arabicPeriod"/>
              <a:defRPr/>
            </a:pPr>
            <a:r>
              <a:rPr lang="en-US" sz="1400" b="1" dirty="0">
                <a:latin typeface="Arial" pitchFamily="34" charset="0"/>
                <a:ea typeface="Calibri"/>
                <a:cs typeface="Arial" pitchFamily="34" charset="0"/>
              </a:rPr>
              <a:t>5,000 Acres Restored  Riparian Woodland</a:t>
            </a:r>
            <a:endParaRPr lang="en-US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835" indent="-342835">
              <a:buFont typeface="+mj-lt"/>
              <a:buAutoNum type="arabicPeriod"/>
              <a:defRPr/>
            </a:pPr>
            <a:r>
              <a:rPr lang="en-US" sz="1400" b="1" dirty="0">
                <a:latin typeface="Arial" pitchFamily="34" charset="0"/>
                <a:ea typeface="Calibri"/>
                <a:cs typeface="Arial" pitchFamily="34" charset="0"/>
              </a:rPr>
              <a:t>Grassland Protected (8,000 Acres) and Restored (2,000 Acres)</a:t>
            </a:r>
            <a:endParaRPr lang="en-US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835" indent="-342835">
              <a:buFont typeface="+mj-lt"/>
              <a:buAutoNum type="arabicPeriod"/>
              <a:defRPr/>
            </a:pPr>
            <a:r>
              <a:rPr lang="en-US" sz="1400" b="1" dirty="0">
                <a:latin typeface="Arial" pitchFamily="34" charset="0"/>
                <a:ea typeface="Calibri"/>
                <a:cs typeface="Arial" pitchFamily="34" charset="0"/>
              </a:rPr>
              <a:t>Other Restoration (Vernal Pool, Nontidal Marsh, Alkali Seasonal Wetland Complex) 1,250 Acres</a:t>
            </a:r>
            <a:endParaRPr lang="en-US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3CCC5C-E100-47EC-A0CC-44115C5A57C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400" b="1" dirty="0">
                <a:latin typeface="Arial"/>
                <a:ea typeface="Calibri"/>
              </a:rPr>
              <a:t> </a:t>
            </a:r>
            <a:endParaRPr lang="en-US" dirty="0" smtClean="0">
              <a:latin typeface="Arial"/>
              <a:ea typeface="Calibri"/>
            </a:endParaRPr>
          </a:p>
          <a:p>
            <a:pPr>
              <a:defRPr/>
            </a:pPr>
            <a:r>
              <a:rPr lang="en-US" sz="1400" b="1" dirty="0">
                <a:latin typeface="Arial"/>
                <a:ea typeface="Calibri"/>
              </a:rPr>
              <a:t>Based on Alternative 4, Conveyance facility would feature:</a:t>
            </a:r>
            <a:endParaRPr lang="en-US" dirty="0" smtClean="0">
              <a:latin typeface="Arial"/>
              <a:ea typeface="Calibri"/>
            </a:endParaRPr>
          </a:p>
          <a:p>
            <a:pPr>
              <a:defRPr/>
            </a:pPr>
            <a:r>
              <a:rPr lang="en-US" sz="1400" b="1" dirty="0">
                <a:latin typeface="Arial"/>
                <a:ea typeface="Calibri"/>
              </a:rPr>
              <a:t>Gravity Flow tunnel system</a:t>
            </a:r>
            <a:endParaRPr lang="en-US" dirty="0" smtClean="0">
              <a:latin typeface="Arial"/>
              <a:ea typeface="Calibri"/>
            </a:endParaRPr>
          </a:p>
          <a:p>
            <a:pPr>
              <a:defRPr/>
            </a:pPr>
            <a:r>
              <a:rPr lang="en-US" sz="1400" b="1" dirty="0">
                <a:latin typeface="Arial"/>
                <a:ea typeface="Calibri"/>
              </a:rPr>
              <a:t>Gravity Flow Benefits Include:</a:t>
            </a:r>
            <a:endParaRPr lang="en-US" dirty="0" smtClean="0">
              <a:latin typeface="Arial"/>
              <a:ea typeface="Calibri"/>
            </a:endParaRPr>
          </a:p>
          <a:p>
            <a:pPr>
              <a:defRPr/>
            </a:pPr>
            <a:r>
              <a:rPr lang="en-US" sz="1400" b="1" dirty="0">
                <a:latin typeface="Arial"/>
                <a:ea typeface="Calibri"/>
              </a:rPr>
              <a:t> </a:t>
            </a:r>
            <a:endParaRPr lang="en-US" dirty="0" smtClean="0">
              <a:latin typeface="Arial"/>
              <a:ea typeface="Calibri"/>
            </a:endParaRP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r>
              <a:rPr lang="en-US" sz="1400" b="1" dirty="0">
                <a:latin typeface="Arial"/>
                <a:ea typeface="Calibri"/>
              </a:rPr>
              <a:t>Reduced energy consumption and greenhouse gas emissions </a:t>
            </a: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endParaRPr lang="en-US" dirty="0" smtClean="0">
              <a:latin typeface="Arial"/>
              <a:ea typeface="Calibri"/>
            </a:endParaRP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r>
              <a:rPr lang="en-US" sz="1400" b="1" dirty="0">
                <a:latin typeface="Arial"/>
                <a:ea typeface="Calibri"/>
              </a:rPr>
              <a:t>Installation of fewer transmission lines</a:t>
            </a: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endParaRPr lang="en-US" dirty="0" smtClean="0">
              <a:latin typeface="Arial"/>
              <a:ea typeface="Calibri"/>
            </a:endParaRP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r>
              <a:rPr lang="en-US" sz="1400" b="1" dirty="0">
                <a:latin typeface="Arial"/>
                <a:ea typeface="Calibri"/>
              </a:rPr>
              <a:t>Three proposed intakes and three proposed pumping plants for a total of 9,000 cfs capacity</a:t>
            </a: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endParaRPr lang="en-US" dirty="0" smtClean="0">
              <a:latin typeface="Arial"/>
              <a:ea typeface="Calibri"/>
            </a:endParaRP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r>
              <a:rPr lang="en-US" sz="1400" b="1" dirty="0">
                <a:latin typeface="Arial"/>
                <a:ea typeface="Calibri"/>
              </a:rPr>
              <a:t>Three state-of-the-art fish screens held to performance standards to protect passing fish </a:t>
            </a: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endParaRPr lang="en-US" dirty="0" smtClean="0">
              <a:latin typeface="Arial"/>
              <a:ea typeface="Calibri"/>
            </a:endParaRPr>
          </a:p>
          <a:p>
            <a:pPr marL="342835" indent="-342835">
              <a:buFont typeface="+mj-lt"/>
              <a:buAutoNum type="arabicPeriod"/>
              <a:tabLst>
                <a:tab pos="457114" algn="l"/>
              </a:tabLst>
              <a:defRPr/>
            </a:pPr>
            <a:r>
              <a:rPr lang="en-US" sz="1400" b="1" dirty="0">
                <a:latin typeface="Arial"/>
                <a:ea typeface="Calibri"/>
              </a:rPr>
              <a:t>A 925-acre Intermediate Forebay for temporarily storing the water pumped from the river</a:t>
            </a:r>
            <a:endParaRPr lang="en-US" dirty="0" smtClean="0">
              <a:latin typeface="Arial"/>
              <a:ea typeface="Calibri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0570C-07DF-4140-8D73-53CEFCF45E9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6863024-5EA2-4E2C-92D1-F85DB0B8A3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1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A68CE-7CCA-4CB5-9AD2-E7715BD15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428D-AFD9-485D-B602-5A1EC4DD2E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8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9A5A4-D120-45C3-A5DF-2409F5356D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5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060429-18DD-4870-8139-837FAF8E8B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6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2723-9881-45D5-938E-A922889881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8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29F755-F777-41F3-8AF5-93E0756C3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EC07-D20C-48B3-BD7A-1533EB0728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1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86A38-2F97-4DC9-906E-5B0B660EA6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8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FE9AB7-66D2-4545-BB10-3926BE0DA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5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BE24CED-C7F3-494C-9A1B-B6696FE786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8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2051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dirty="0">
                <a:solidFill>
                  <a:schemeClr val="tx1"/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dirty="0">
                <a:solidFill>
                  <a:schemeClr val="tx1"/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fld id="{AE831E10-E534-4D6C-B049-C5828D785B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0" r:id="rId2"/>
    <p:sldLayoutId id="2147484327" r:id="rId3"/>
    <p:sldLayoutId id="2147484321" r:id="rId4"/>
    <p:sldLayoutId id="2147484328" r:id="rId5"/>
    <p:sldLayoutId id="2147484322" r:id="rId6"/>
    <p:sldLayoutId id="2147484323" r:id="rId7"/>
    <p:sldLayoutId id="2147484329" r:id="rId8"/>
    <p:sldLayoutId id="2147484330" r:id="rId9"/>
    <p:sldLayoutId id="2147484324" r:id="rId10"/>
    <p:sldLayoutId id="214748432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hyperlink" Target="http://www.centralvalleymonitoring.org/images/centralvalley_large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m/url?sa=i&amp;rct=j&amp;q=golden+gate+bridge&amp;source=images&amp;cd=&amp;cad=rja&amp;docid=XEWo4kUU3PtsSM&amp;tbnid=v09XMoDe8UyY7M:&amp;ved=0CAUQjRw&amp;url=http%3A%2F%2Fwww.pbs.org%2Fwgbh%2Famericanexperience%2Ffilms%2Fgoldengate%2F&amp;ei=LKpgUenCC-P5iwKmxIHwDg&amp;psig=AFQjCNEjg7azn3pK-HJOqBiPErqgPAMNWg&amp;ust=1365375915354771" TargetMode="External"/><Relationship Id="rId5" Type="http://schemas.openxmlformats.org/officeDocument/2006/relationships/image" Target="../media/image63.jpeg"/><Relationship Id="rId4" Type="http://schemas.openxmlformats.org/officeDocument/2006/relationships/hyperlink" Target="http://www.google.com/url?sa=i&amp;rct=j&amp;q=students+using+microscope&amp;source=images&amp;cd=&amp;cad=rja&amp;docid=xTO_3VV3x7TpLM&amp;tbnid=LI_bOh1kPkjVmM:&amp;ved=0CAUQjRw&amp;url=http%3A%2F%2Fkids.britannica.com%2Felementary%2Fart-89404&amp;ei=16lgUfHUDquujAL21oCYDA&amp;psig=AFQjCNHMZSNJpKKBXLGrCrqDUQJYkKxwpw&amp;ust=136537580858689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hyperlink" Target="http://www.google.com/url?sa=i&amp;rct=j&amp;q=silicon+valley&amp;source=images&amp;cd=&amp;cad=rja&amp;docid=2WsG8SgWkJNmHM&amp;tbnid=e38fKkDR0ET1wM:&amp;ved=0CAUQjRw&amp;url=http%3A%2F%2Fblogs.bluekai.com%2Ftag%2Fsilicon-valley%2F&amp;ei=Ao5kUaKtBuXIigLC0oDgDQ&amp;bvm=bv.44990110,d.cGE&amp;psig=AFQjCNHYv7nNWOJ7DgQBYH-7HYNK0HjuPA&amp;ust=1365630840456054" TargetMode="Externa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tchslough.org/homepage.html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772400" cy="2362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Different Views of the </a:t>
            </a:r>
            <a:br>
              <a:rPr lang="en-US" sz="2700" dirty="0" smtClean="0"/>
            </a:br>
            <a:r>
              <a:rPr lang="en-US" sz="2700" dirty="0" smtClean="0"/>
              <a:t>Sacramento-San Joaquin Delta:</a:t>
            </a:r>
            <a:br>
              <a:rPr lang="en-US" sz="2700" dirty="0" smtClean="0"/>
            </a:br>
            <a:r>
              <a:rPr lang="en-US" sz="2700" dirty="0" smtClean="0"/>
              <a:t>How We See California’s </a:t>
            </a:r>
            <a:br>
              <a:rPr lang="en-US" sz="2700" dirty="0" smtClean="0"/>
            </a:br>
            <a:r>
              <a:rPr lang="en-US" sz="2700" dirty="0" smtClean="0"/>
              <a:t>Most Important Ecosystem</a:t>
            </a:r>
            <a:br>
              <a:rPr lang="en-US" sz="2700" dirty="0" smtClean="0"/>
            </a:br>
            <a:r>
              <a:rPr lang="en-US" sz="2700" dirty="0" smtClean="0"/>
              <a:t>NOCALL Spring Institute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800" dirty="0" smtClean="0">
                <a:solidFill>
                  <a:srgbClr val="00B050"/>
                </a:solidFill>
              </a:rPr>
              <a:t>April 13, 2013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495800"/>
            <a:ext cx="6400800" cy="1828800"/>
          </a:xfrm>
        </p:spPr>
        <p:txBody>
          <a:bodyPr/>
          <a:lstStyle/>
          <a:p>
            <a:pPr marR="0" eaLnBrk="1" hangingPunct="1"/>
            <a:endParaRPr lang="en-US" sz="1800" smtClean="0"/>
          </a:p>
          <a:p>
            <a:pPr marR="0" eaLnBrk="1" hangingPunct="1"/>
            <a:endParaRPr lang="en-US" sz="1800" smtClean="0"/>
          </a:p>
          <a:p>
            <a:pPr marR="0" eaLnBrk="1" hangingPunct="1"/>
            <a:endParaRPr lang="en-US" sz="1800" smtClean="0"/>
          </a:p>
          <a:p>
            <a:pPr marR="0" eaLnBrk="1" hangingPunct="1"/>
            <a:r>
              <a:rPr lang="en-US" sz="1800" smtClean="0">
                <a:solidFill>
                  <a:srgbClr val="FF0000"/>
                </a:solidFill>
              </a:rPr>
              <a:t>David Sandino</a:t>
            </a:r>
          </a:p>
          <a:p>
            <a:pPr marR="0" eaLnBrk="1" hangingPunct="1"/>
            <a:r>
              <a:rPr lang="en-US" sz="1800" smtClean="0">
                <a:solidFill>
                  <a:srgbClr val="FF0000"/>
                </a:solidFill>
              </a:rPr>
              <a:t>Senior Staff Counsel, DWR </a:t>
            </a:r>
          </a:p>
          <a:p>
            <a:pPr marR="0" eaLnBrk="1" hangingPunct="1"/>
            <a:r>
              <a:rPr lang="en-US" sz="1800" smtClean="0">
                <a:solidFill>
                  <a:srgbClr val="FF0000"/>
                </a:solidFill>
              </a:rPr>
              <a:t>(916) 653-7084    dsandino@water.ca.gov</a:t>
            </a:r>
          </a:p>
        </p:txBody>
      </p:sp>
      <p:sp>
        <p:nvSpPr>
          <p:cNvPr id="819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10C33BD-2F0C-4AF9-B27D-093B45441443}" type="slidenum">
              <a:rPr lang="en-US" smtClean="0">
                <a:solidFill>
                  <a:srgbClr val="FFFFFF"/>
                </a:solidFill>
              </a:rPr>
              <a:pPr eaLnBrk="1" hangingPunct="1">
                <a:defRPr/>
              </a:pPr>
              <a:t>1</a:t>
            </a:fld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7173" name="Picture 6" descr="http://peakwater.org/wp-content/uploads/2011/02/delt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2849563" cy="1905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59A95-3F59-4C89-8FB7-5E55BB6BCEF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6387" name="Picture 4" descr="http://media-cdn.tripadvisor.com/media/photo-s/02/4b/75/f6/filename-dscn0887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363855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http://california-travels.com/wp-content/uploads/2007/07/delta_towns-3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5814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www.nps.gov/nr/twhp/wwwlps/lessons/locke/LOIMAGES/loCover2b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34290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img.groundspeak.com/waymarking/display/fa1d03bf-70be-421f-b01f-ce18b7a0377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810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2209800" y="2286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Delta Communities</a:t>
            </a:r>
          </a:p>
        </p:txBody>
      </p:sp>
      <p:pic>
        <p:nvPicPr>
          <p:cNvPr id="16392" name="Picture 2" descr="http://www.firstlightphoto.net/large/image4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168116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 descr="http://www.pashnittours.com/photos/2006-04-06/800/Img_1401-courtl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9149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http://s3.amazonaws.com/dostuff-production/photos/3132895/Courtland-Pear-Fair--Jan-29---2012_post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0" descr="http://ecx.images-amazon.com/images/I/51rHJH-4VWL._SL500_SS500_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20653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A03D1-EDFA-404B-BD1D-12FF33F51CC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7411" name="Picture 2" descr="http://images.fineartamerica.com/images-medium-large/giustis-in-the-sacramento-san-joaquin-delta-paul-gu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42672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3124200" y="304800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/>
              <a:t>Recreation</a:t>
            </a:r>
            <a:r>
              <a:rPr lang="en-US"/>
              <a:t> </a:t>
            </a:r>
          </a:p>
        </p:txBody>
      </p:sp>
      <p:pic>
        <p:nvPicPr>
          <p:cNvPr id="17413" name="Picture 5" descr="http://ww4.hdnux.com/photos/07/62/52/2042507/15/628x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5410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http://www.good-fish.com/user_images/catch/large/1271447454_e4da3b7fb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191000"/>
            <a:ext cx="32258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http://latimesphoto.files.wordpress.com/2010/11/la-me-delta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166813"/>
            <a:ext cx="42418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Commercial Fishing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51A20DE-EF5A-4021-81A0-4E59E68AA6BF}" type="slidenum">
              <a:rPr lang="en-US" smtClean="0"/>
              <a:pPr eaLnBrk="1" hangingPunct="1">
                <a:defRPr/>
              </a:pPr>
              <a:t>12</a:t>
            </a:fld>
            <a:endParaRPr lang="en-US" dirty="0" smtClean="0"/>
          </a:p>
        </p:txBody>
      </p:sp>
      <p:pic>
        <p:nvPicPr>
          <p:cNvPr id="18436" name="Picture 11" descr="http://l.yimg.com/bt/api/res/1.2/nqeCG4bR4VR4EoJjItWMZA--/YXBwaWQ9eW5ld3M7Zmk9aW5zZXQ7aD0zMzM7cT04NTt3PTUwMA--/http:/l.yimg.com/os/152/2012/05/26/golden-gate-bridge-pacific-overlook-jpg_160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43815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http://ww4.hdnux.com/photos/07/61/47/2038227/5/628x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330993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http://media.komonews.com/images/110414_salmon_fish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35274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http://www.executivefishingcharters.com/marty-frie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8670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Agriculture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C56BD-DAB7-4074-8CF5-BC6F150F64D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9460" name="Picture 2" descr="http://www.tommyersphotography.com/data/photos/ag10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8763"/>
            <a:ext cx="43434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http://farm1.staticflickr.com/9/69303487_5e38abfb42_z.jpg?zz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50800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 descr="http://ofrf.org/sites/ofrf.org/files/docs/pdf/grant-peartree-weed-contr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46551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1E02C-9AAF-4E7C-946F-FAD50D4A899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0483" name="Picture 2" descr="http://www.dvineonline.com/2008_may/images/may_de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41243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://insightfultravel.files.wordpress.com/2012/02/img_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http://i.ytimg.com/vi/DBdMG_oqL-w/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ttp://www.serotoninsurge.org/content_files/image/Bogle%20Vineyar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36941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http://farm5.staticflickr.com/4070/4374596050_b383b081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2362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2667000" y="304800"/>
            <a:ext cx="2792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/>
              <a:t>Wineries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Transportation &amp; Commerce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9B7AD-CE52-4AED-B987-B206BA6B30E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1508" name="Picture 2" descr="http://us.123rf.com/400wm/400/400/bobkeenan/bobkeenan0911/bobkeenan091100044/5921008-river-bridge-at-walnut-grove-ca-in-the-delta-of-northern-california-framed-by-bus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2766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http://www.noehill.com/sacramento/images/delta_king_and_j_street_bridge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10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http://www.spn.usace.army.mil/projects/dwsc/images/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http://www.wrightrealtors.com/stockton/images/waterfront/ship_10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29150"/>
            <a:ext cx="3352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B0D17-4B12-4A63-8D4F-0628190C232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22531" name="Picture 2" descr="http://img.ehowcdn.com/article-new/ehow/images/a06/cb/7h/r_v_-parks-california-delta-1.1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33413"/>
            <a:ext cx="525780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ttp://www.fws.gov/sacramento/ES_Kids/Soft-Birds-Beak/Images/Suisun_Marsh_Angelo_Garcia_Jr_DW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5581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http://www.davidsanger.com/images/bay/1-856-92.sandhillcranes.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04800" y="4724400"/>
            <a:ext cx="556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FF0000"/>
                </a:solidFill>
              </a:rPr>
              <a:t>Natural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AB3D8-A04E-41BB-A220-468CBD1CBA3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contrast="-10000"/>
          </a:blip>
          <a:srcRect/>
          <a:stretch>
            <a:fillRect/>
          </a:stretch>
        </p:blipFill>
        <p:spPr bwMode="auto">
          <a:xfrm>
            <a:off x="381000" y="152400"/>
            <a:ext cx="807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 rot="10800000" flipH="1" flipV="1">
            <a:off x="2971800" y="2346325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</a:rPr>
              <a:t>Water Engineering</a:t>
            </a:r>
          </a:p>
        </p:txBody>
      </p:sp>
      <p:pic>
        <p:nvPicPr>
          <p:cNvPr id="23557" name="Picture 4" descr="http://baydeltaoffice.water.ca.gov/ndelta/TDF/DCC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7175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://www.ekiconsult.com/uploadphotos/Tracy_Pumping_Plan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20750">
            <a:off x="5924550" y="456882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http://aquafornia.com/wp-content/uploads/2008/08/h-o-banks-big-pic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7563"/>
            <a:ext cx="33528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953000" y="1676400"/>
            <a:ext cx="609600" cy="533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67270" idx="1"/>
          </p:cNvCxnSpPr>
          <p:nvPr/>
        </p:nvCxnSpPr>
        <p:spPr>
          <a:xfrm flipH="1">
            <a:off x="4648200" y="5229225"/>
            <a:ext cx="1600200" cy="1809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19400" y="5257800"/>
            <a:ext cx="1600200" cy="152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3" name="Picture 10" descr="http://aquafornia.com/wp-content/uploads/2008/08/mokelumne-aqueduct-300x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14575"/>
            <a:ext cx="22098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5334000" y="3962400"/>
            <a:ext cx="7620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565" name="Picture 12" descr="http://www.scwa2.com/images/Projects_North_Bay_Aqueduct/PICBarker%20pump%20pla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1981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3276600" y="1905000"/>
            <a:ext cx="6477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7" name="Picture 14" descr="http://www.ccwater.com/PhotoPages/images/Aerial%20photo%20of%20Contra%20Costa%20Canal_j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2667000" y="3657600"/>
            <a:ext cx="304800" cy="533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Upstream Water Users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86560-2B2E-4DD4-9505-0DC4E74D8D0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4580" name="Picture 2" descr="http://www.centralvalleymonitoring.org/images/centralvalle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1788"/>
            <a:ext cx="36576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http://media.web.britannica.com/eb-media/12/93812-004-8F13C6CC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3733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http://www-tc.pbs.org/wgbh/americanexperience/media/uploads/films/heroImages/goldengate_film_landing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39338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Delta Export Water Users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F41A6E4-F149-4289-97CE-99A438A1451E}" type="slidenum">
              <a:rPr lang="en-US" smtClean="0"/>
              <a:pPr eaLnBrk="1" hangingPunct="1">
                <a:defRPr/>
              </a:pPr>
              <a:t>19</a:t>
            </a:fld>
            <a:endParaRPr lang="en-US" dirty="0" smtClean="0"/>
          </a:p>
        </p:txBody>
      </p:sp>
      <p:pic>
        <p:nvPicPr>
          <p:cNvPr id="25604" name="Picture 2" descr="http://www.c-win.org/sites/default/files/images/SWP%20Service%20Areas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9624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http://blogs.ei.columbia.edu/wp-content/uploads/2010/11/san-joaquin-valley-fa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3528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http://www.denisoneverywhere.com/s/1336/images/editor/clubs/city_pics/losange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32639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ttp://blogs.bluekai.com/wp-content/uploads/2011/11/silicon_valley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8670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1E291-A236-44B1-801C-DCE66F72FC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195" name="Picture 2" descr="http://deltasuntimes.files.wordpress.com/2011/03/deltasignimg_3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75688" cy="6096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5D375-6508-47D1-835D-FD162975937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6627" name="Picture 2" descr="http://inlandpolitics.com/blog/wp-content/uploads/2010/02/Pete-Wil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20574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://www.badeagle.com/journal/archives/Dav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20955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http://www.prwatch.org/files/images/Governor-Arnold-Schwarzeneg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2438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http://upload.wikimedia.org/wikipedia/commons/thumb/1/1a/Ag_brown.jpg/220px-Ag_br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209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2" descr="http://www.jdlasica.com/wp-content/uploads/1988/04/duk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57600"/>
            <a:ext cx="24749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http://www.nndb.com/people/784/000055619/patbrown-bw-siz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9335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6" descr="http://www.britannica.com/blogs/wp-content/uploads/2011/01/0000077978-reagan012-0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95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1828800" y="228600"/>
            <a:ext cx="556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FF0000"/>
                </a:solidFill>
              </a:rPr>
              <a:t>Political Hotspot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6FC6E-9805-4A47-B294-41B47D14348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7651" name="Picture 2" descr="http://transbay.files.wordpress.com/2009/03/delta_subsidence.jpg?w=445&amp;h=2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239000" cy="5867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869E3-E01D-4BAE-8676-EE6447B6003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8675" name="Picture 2" descr="http://www.water.ca.gov/news/newsreleases/2004/082304mapleveebr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510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://www.wunderground.com/hurricane/2011/2010_ca_levee_bre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67000"/>
            <a:ext cx="381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1752600" y="1143000"/>
            <a:ext cx="7010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Jones Tract Flooding-2004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EE7EB-B470-4895-A5D2-F63C03E33FC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9699" name="Picture 2" descr="http://fishbio.com/wp-content/uploads/2012/01/Delta-Smelt-Inde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72009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farmprogress.com/cdfm/Faress1/author/198/CF0801ma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32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3581400" y="3124200"/>
            <a:ext cx="4800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FF0000"/>
                </a:solidFill>
              </a:rPr>
              <a:t>Delta Smelt Index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69008-5830-4C06-8CB1-E2AD633A1DE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0723" name="Picture 2" descr="http://3.bp.blogspot.com/_Eu9SQSvqdYc/S5QZI0C9pnI/AAAAAAAAAyE/fwFvde-Ojn4/s400/Farm+Water+people+more+important+than+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3810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http://rlv.zcache.com/delta_smelt_poster-rd14ee0415ba94de5b1e4c7c13e9d686e_w2q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547">
            <a:off x="4822825" y="70802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http://images.sodahead.com/polls/000555319/polls_delta_smelt_1_2419_896248_poll_xlar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43400"/>
            <a:ext cx="3733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6C35F-DBA1-464D-9189-3F0C20FC5AC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1747" name="Picture 2" descr="http://t0.gstatic.com/images?q=tbn:ANd9GcRWsR3Bm9w1G8hO8lszahoRmM9bduLdQtBNcrQoJBLni-rgZfFi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2588"/>
            <a:ext cx="6705600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" descr="http://images.trulia.com/blogimg/1/a/1/d/1876288_133319142824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181475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252168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“Actually so much water is moved around California by so many different agencies that maybe only the movers know on any given day whose water it is”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408738"/>
            <a:ext cx="631825" cy="365125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32EB077-3F35-4C5B-B5F5-327AAC7C5F49}" type="slidenum">
              <a:rPr lang="en-US" smtClean="0"/>
              <a:pPr eaLnBrk="1" hangingPunct="1">
                <a:defRPr/>
              </a:pPr>
              <a:t>26</a:t>
            </a:fld>
            <a:endParaRPr lang="en-US" dirty="0" smtClean="0"/>
          </a:p>
        </p:txBody>
      </p:sp>
      <p:pic>
        <p:nvPicPr>
          <p:cNvPr id="32772" name="Picture 2" descr="http://upload.wikimedia.org/wikipedia/en/9/9b/Didion-Whit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4038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Aerial Photography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5ADBC-E914-474A-93EA-7CD0ABA1ECD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3796" name="Picture 2" descr="http://www.usbr.gov/mp/2010_accomp_rpt/projects/images/projects_cvpia_de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80097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F34D0-2E1B-4D6B-8A06-106516942D8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34819" name="Picture 2" descr="http://www.aerialarchives.com/imagedb/IR001015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1183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 rot="10800000" flipV="1">
            <a:off x="2286000" y="455613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Infrared Aerial Photography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B7794-7E9E-4D15-A535-2E449BE6BC7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35843" name="Picture 2" descr="http://www.knowltongallery.com/Waterways/slides/Sacramento%20Delta%20Deep%20Water%20Ship%20Channel%20by%20Dennis%20Ziemiens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315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1447800" y="84138"/>
            <a:ext cx="579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Sacramento Delta Deep Water Ship Channel 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</a:rPr>
              <a:t>by Dennis Ziemienski</a:t>
            </a:r>
            <a:r>
              <a:rPr lang="en-US" sz="1100"/>
              <a:t/>
            </a:r>
            <a:br>
              <a:rPr lang="en-US" sz="1100"/>
            </a:b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lw.com/upload/pubContent/ClientAlerts/upload/images/img17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7063"/>
            <a:ext cx="47625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Sacramento-San Joaquin Delta: Photo by brothergrimm (C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886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www.californiaflyers.net/images/Sacramento%20Delta-Cra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40481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C2876-3EE8-4EE8-AE7E-760961F0C6BB}" type="slidenum">
              <a:rPr lang="en-US" smtClean="0">
                <a:solidFill>
                  <a:srgbClr val="898989"/>
                </a:solidFill>
              </a:rPr>
              <a:pPr>
                <a:defRPr/>
              </a:pPr>
              <a:t>3</a:t>
            </a:fld>
            <a:endParaRPr lang="en-US" dirty="0" smtClean="0">
              <a:solidFill>
                <a:srgbClr val="898989"/>
              </a:solidFill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949575"/>
            <a:ext cx="89138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86EF8-E2B3-4573-9B6D-965CA9AAC12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6867" name="Picture 2" descr="http://4.bp.blogspot.com/_28C3nuYuHgE/TKectPy8NJI/AAAAAAAAAP4/J1vhFvnjgAc/s1600/kondos_the_de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1538"/>
            <a:ext cx="5181600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http://www.gregkondos.org/images/kondos_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6438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http://blogs.sacbee.com/sac_history_happenings/KOND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"/>
            <a:ext cx="19812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0E1D8-BAF8-4286-AE0A-85F57A0EDB7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7891" name="Picture 2" descr="http://www.csus.edu/news/images/KondosAlumLobby0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724400" cy="38862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farm8.staticflickr.com/7114/7819182944_f99eee5fd3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4649788" cy="30940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EE364-AB94-4D5A-82BC-27372A6D803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8915" name="Picture 2" descr="http://2.bp.blogspot.com/_O5v9ZFnXi2w/S7EJnjgY-gI/AAAAAAAAAXE/3fRKbhnkqvg/s400/WayneThiebaudVideo1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8600"/>
            <a:ext cx="4000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http://uploads1.wikipaintings.org/images/wayne-thiebaud/delta-farms-1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5334000" cy="45021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58200" y="6408738"/>
            <a:ext cx="555625" cy="365125"/>
          </a:xfrm>
        </p:spPr>
        <p:txBody>
          <a:bodyPr/>
          <a:lstStyle/>
          <a:p>
            <a:pPr>
              <a:defRPr/>
            </a:pPr>
            <a:fld id="{90AEE628-888B-4332-B6E8-1CAE452E203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9939" name="Picture 2" descr="http://www.christies.com/lotfinderimages/D54967/wayne_thiebaud_delta_water_d5496750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8788"/>
            <a:ext cx="8077200" cy="50276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3"/>
          <p:cNvSpPr>
            <a:spLocks noChangeArrowheads="1"/>
          </p:cNvSpPr>
          <p:nvPr/>
        </p:nvSpPr>
        <p:spPr bwMode="auto">
          <a:xfrm rot="10800000" flipH="1" flipV="1">
            <a:off x="1981200" y="5603875"/>
            <a:ext cx="4191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/>
              <a:t>Wayne Thiebaud (b. 1920) </a:t>
            </a:r>
          </a:p>
          <a:p>
            <a:r>
              <a:rPr lang="en-US" sz="2400" b="1" i="1"/>
              <a:t>Delta Water 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Futurists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226E7-48D3-4398-BCB3-071354E7A9C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0964" name="Picture 2" descr="http://bobgroves.com/wp-content/uploads/2012/12/seeing-into-the-fu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2052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http://us.123rf.com/400wm/400/400/kbuntu/kbuntu1106/kbuntu110600166/9836297-high-resolution-graphic-of-a-future-ahead-road-sign-on-cloud-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9675"/>
            <a:ext cx="42672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Climate Change &amp; the Delta</a:t>
            </a:r>
          </a:p>
        </p:txBody>
      </p:sp>
      <p:sp>
        <p:nvSpPr>
          <p:cNvPr id="157698" name="Slide Number Placeholder 5"/>
          <p:cNvSpPr>
            <a:spLocks noGrp="1"/>
          </p:cNvSpPr>
          <p:nvPr>
            <p:ph type="sldNum" sz="quarter" idx="12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F4877F6-069D-4429-8771-EB0959914E30}" type="slidenum">
              <a:rPr lang="en-US" smtClean="0"/>
              <a:pPr eaLnBrk="1" hangingPunct="1">
                <a:defRPr/>
              </a:pPr>
              <a:t>35</a:t>
            </a:fld>
            <a:endParaRPr lang="en-US" dirty="0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7659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4F1A143-2A2C-498E-8AFB-DF71970D5C34}" type="slidenum">
              <a:rPr lang="en-US" smtClean="0"/>
              <a:pPr eaLnBrk="1" hangingPunct="1">
                <a:defRPr/>
              </a:pPr>
              <a:t>36</a:t>
            </a:fld>
            <a:endParaRPr lang="en-US" dirty="0" smtClean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701040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228600"/>
            <a:ext cx="4572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Eco-Friendly Vision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324600"/>
            <a:ext cx="555625" cy="449263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44C1684-4714-4EF8-9C7E-AA72B2154344}" type="slidenum">
              <a:rPr lang="en-US" smtClean="0"/>
              <a:pPr eaLnBrk="1" hangingPunct="1">
                <a:defRPr/>
              </a:pPr>
              <a:t>37</a:t>
            </a:fld>
            <a:endParaRPr lang="en-US" dirty="0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0"/>
            <a:ext cx="454818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2654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2672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Delta Wetlands Project</a:t>
            </a:r>
            <a:endParaRPr lang="en-US" dirty="0"/>
          </a:p>
        </p:txBody>
      </p:sp>
      <p:sp>
        <p:nvSpPr>
          <p:cNvPr id="155651" name="Slide Number Placeholder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12D13E8-355F-4B1E-A074-BB8C9F6CAB46}" type="slidenum">
              <a:rPr lang="en-US" smtClean="0"/>
              <a:pPr eaLnBrk="1" hangingPunct="1">
                <a:defRPr/>
              </a:pPr>
              <a:t>38</a:t>
            </a:fld>
            <a:endParaRPr lang="en-US" dirty="0" smtClean="0"/>
          </a:p>
        </p:txBody>
      </p:sp>
      <p:pic>
        <p:nvPicPr>
          <p:cNvPr id="45060" name="Picture 6" descr="http://www.deltawetlands.com/images/blue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80047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 descr="http://www.deltawetlandsproject.com/images/pou-eir-2010-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1432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 descr="http://m.recordnet.com/apps/pbcsi.dll/bilde?Site=SR&amp;Date=20111027&amp;Category=A_NEWS&amp;ArtNo=110270341&amp;Ref=AR&amp;maxH=250&amp;border=0&amp;Q=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114800"/>
            <a:ext cx="29432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2" descr="http://www.deltawetlands.com/images/ca_extr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338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08738"/>
            <a:ext cx="708025" cy="365125"/>
          </a:xfrm>
        </p:spPr>
        <p:txBody>
          <a:bodyPr/>
          <a:lstStyle/>
          <a:p>
            <a:pPr>
              <a:defRPr/>
            </a:pPr>
            <a:fld id="{F215ACCC-F46C-473B-9EA9-B4596DF1675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6083" name="Picture 2" descr="http://www.dutchslough.org/Images/Oakley_top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8006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http://www.dutchslough.org/Images/DS_Header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65151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http://romickinoakley.files.wordpress.com/2011/04/dutch-sloug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4648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7A937B1-0AF9-46A6-BDF8-FBC995F3801B}" type="slidenum">
              <a:rPr lang="en-US" smtClean="0"/>
              <a:pPr eaLnBrk="1" hangingPunct="1">
                <a:defRPr/>
              </a:pPr>
              <a:t>4</a:t>
            </a:fld>
            <a:endParaRPr lang="en-US" dirty="0" smtClean="0"/>
          </a:p>
        </p:txBody>
      </p:sp>
      <p:pic>
        <p:nvPicPr>
          <p:cNvPr id="10243" name="Picture 4" descr="http://cdn.physorg.com/newman/gfx/news/2006/delta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http://peakwater.org/wp-content/uploads/2012/01/sacramento-san-joaquin-del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838200"/>
            <a:ext cx="434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What do we mean </a:t>
            </a:r>
          </a:p>
          <a:p>
            <a:r>
              <a:rPr lang="en-US" sz="4000">
                <a:solidFill>
                  <a:srgbClr val="FF0000"/>
                </a:solidFill>
              </a:rPr>
              <a:t>by the Delta?</a:t>
            </a:r>
          </a:p>
        </p:txBody>
      </p:sp>
      <p:pic>
        <p:nvPicPr>
          <p:cNvPr id="10246" name="Picture 2" descr="http://pubs.usgs.gov/fs/2009/3057/images/california_regions_rev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028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819400" y="2133600"/>
            <a:ext cx="3200400" cy="1905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0" y="6408738"/>
            <a:ext cx="631825" cy="365125"/>
          </a:xfrm>
        </p:spPr>
        <p:txBody>
          <a:bodyPr/>
          <a:lstStyle/>
          <a:p>
            <a:pPr>
              <a:defRPr/>
            </a:pPr>
            <a:fld id="{F20916F5-B644-4D06-BE59-D95BFE1E743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7107" name="Picture 2" descr="http://www.delta.ca.gov/res/images/trail/deltatrail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239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1905000" y="304800"/>
            <a:ext cx="510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/>
              <a:t>Recreational Vision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8FCED-F9EC-4290-8E83-1159BAC7F77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48131" name="Picture 2" descr="http://www.cal-span.org/images/BDCP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6934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http://tunnellingjournal.com/news/files/2012/04/Bay-Delta-Tunnel-Options-NAT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388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http://baydeltaoffice.water.ca.gov/sdb/images/scenic_del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8768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58762"/>
            <a:ext cx="9144000" cy="8842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/>
              <a:t>Draft Habitat Restoration Goals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14400" y="2057400"/>
            <a:ext cx="4038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30,000 acres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of aquatic habitat in the first 15 years.</a:t>
            </a:r>
          </a:p>
          <a:p>
            <a:pPr lvl="1"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1219200"/>
            <a:ext cx="8410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Accelerated habitat restoration in the Delta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/>
          <a:srcRect l="18579" r="25023"/>
          <a:stretch>
            <a:fillRect/>
          </a:stretch>
        </p:blipFill>
        <p:spPr bwMode="auto">
          <a:xfrm>
            <a:off x="4800600" y="1981200"/>
            <a:ext cx="3657600" cy="466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838200" y="3886200"/>
            <a:ext cx="3886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More than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100,000 acres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of restored and protected habitat.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408738"/>
            <a:ext cx="555625" cy="365125"/>
          </a:xfrm>
        </p:spPr>
        <p:txBody>
          <a:bodyPr/>
          <a:lstStyle/>
          <a:p>
            <a:pPr>
              <a:defRPr/>
            </a:pPr>
            <a:fld id="{AEEFE23C-73D0-450F-8933-B4CC1997778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2383" r="6689"/>
          <a:stretch>
            <a:fillRect/>
          </a:stretch>
        </p:blipFill>
        <p:spPr bwMode="auto">
          <a:xfrm>
            <a:off x="38100" y="22225"/>
            <a:ext cx="4849813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0400" y="106362"/>
            <a:ext cx="5943600" cy="11890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Draft Dual Conveyance with Pipeline/Tunnel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4400" y="6604000"/>
            <a:ext cx="3657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i="1" dirty="0">
                <a:solidFill>
                  <a:schemeClr val="tx1">
                    <a:lumMod val="50000"/>
                  </a:schemeClr>
                </a:solidFill>
              </a:rPr>
              <a:t>Preliminary Draft – Subject to Change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1204913"/>
            <a:ext cx="3962400" cy="4216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/>
              <a:t>Conveyance facility would feature: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/>
              <a:t>Gravity flow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/>
              <a:t>Three proposed intakes of 9,000 cfs capacity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/>
              <a:t>Three state-of-the-art fish screens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/>
              <a:t>A 925-acre Intermediate Forebay for temporarily storing the water pumped from the river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/>
              <a:t>Two tunnels 35 miles long under </a:t>
            </a:r>
            <a:r>
              <a:rPr lang="en-US" sz="2000" dirty="0"/>
              <a:t>th eDelta </a:t>
            </a:r>
            <a:endParaRPr 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08738"/>
            <a:ext cx="403225" cy="365125"/>
          </a:xfrm>
        </p:spPr>
        <p:txBody>
          <a:bodyPr/>
          <a:lstStyle/>
          <a:p>
            <a:pPr>
              <a:defRPr/>
            </a:pPr>
            <a:fld id="{BE8E36B4-0303-432B-84C6-B432A72682D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5800" y="6408738"/>
            <a:ext cx="708025" cy="365125"/>
          </a:xfrm>
        </p:spPr>
        <p:txBody>
          <a:bodyPr/>
          <a:lstStyle/>
          <a:p>
            <a:pPr>
              <a:defRPr/>
            </a:pPr>
            <a:fld id="{D723DED7-CAF5-48B7-A012-DF3061B9342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1203" name="Picture 4" descr="http://www.confluencestudio.com/basement/thiebaud/thiebau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352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 descr="http://www.charleslewisart.com/images/cla-blog/1wayne-thieba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892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http://www.sfmoma.org/images/artwork/large/98.27_01_d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3733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0" descr="http://i.imgur.com/ARVy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3505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05000" y="1828800"/>
            <a:ext cx="5486400" cy="3140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6600" dirty="0">
                <a:solidFill>
                  <a:srgbClr val="FF0000"/>
                </a:solidFill>
              </a:rPr>
              <a:t>Thank You For the Dialogue!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Why is the Delta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8C416-EF45-40A1-A407-BAFBC28FF79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1268" name="Picture 4" descr="http://californiadeltaevents.com/wp-content/uploads/deltabluesfestiv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4408">
            <a:off x="592138" y="1851025"/>
            <a:ext cx="35782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http://sacfoodies.com/wp-content/uploads/2012/04/Asp_Fest_Logo_01-458x4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124">
            <a:off x="4210050" y="1466850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http://cdn.content.compendiumblog.com/uploads/user/bed01efc-2d52-4783-8d8b-ec7553727b68/0a95588a-0e04-4093-a66f-b34f58c6f6b7/Image/07539d1f3b0f613232226dda6ca738ff_w64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05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" descr="http://www.water.ca.gov/newsroom/photo/delta/3_24_08_image0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7851" flipV="1">
            <a:off x="3275013" y="3895725"/>
            <a:ext cx="339566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 descr="http://media-cdn.tripadvisor.com/media/photo-s/02/4b/75/f6/filename-dscn0887-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13263"/>
            <a:ext cx="27432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 descr="http://3.bp.blogspot.com/-Bs8s4aHjbSg/T8uOpvIdgCI/AAAAAAAAIFE/WGy2vOYzXQs/s1600/Fish+ga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4333">
            <a:off x="6681788" y="1816100"/>
            <a:ext cx="26511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sz="3600" smtClean="0"/>
              <a:t>738,000 acres </a:t>
            </a:r>
          </a:p>
          <a:p>
            <a:r>
              <a:rPr lang="en-US" sz="3600" smtClean="0"/>
              <a:t>1,100 miles of levees</a:t>
            </a:r>
          </a:p>
          <a:p>
            <a:r>
              <a:rPr lang="en-US" sz="3600" smtClean="0"/>
              <a:t>700 miles of waterways</a:t>
            </a:r>
          </a:p>
          <a:p>
            <a:r>
              <a:rPr lang="en-US" sz="3600" smtClean="0"/>
              <a:t>57 leveed islands</a:t>
            </a:r>
          </a:p>
          <a:p>
            <a:r>
              <a:rPr lang="en-US" sz="3600" smtClean="0"/>
              <a:t>500 species</a:t>
            </a:r>
          </a:p>
          <a:p>
            <a:r>
              <a:rPr lang="en-US" sz="3600" smtClean="0"/>
              <a:t>Supplies water for 25 million people and farms! </a:t>
            </a:r>
            <a:endParaRPr lang="en-US" smtClean="0"/>
          </a:p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Delta Fun Facts!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FF639-1D19-455A-BEA2-144675C5067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2293" name="Picture 6" descr="http://houstonboatshows.com/wp-content/uploads/2012/07/fun-fac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0"/>
            <a:ext cx="2705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Perceptions of the Delta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64BB9-4BC3-4594-9130-8FF4A24801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316" name="Picture 4" descr="http://upload.wikimedia.org/wikipedia/commons/8/8e/All_seeing_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http://www.amazingbusiness360.com/wp-content/uploads/2012/04/perception_eq_realit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3800"/>
            <a:ext cx="41624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Home to Native Americans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9A7DD-A0B5-4F93-8FDE-3A9471C5989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4340" name="AutoShape 2" descr="data:image/jpeg;base64,/9j/4AAQSkZJRgABAQAAAQABAAD/2wCEAAkGBhQSERUUExQWFRQWFxcYFhgYFxgXHBgXGhgYFRgXGhoXHCYeFxsjGRcZHy8gIycpLCwsGB4xNTAqNSYrLCkBCQoKDgwOGg8PGTQlHiQzNTQyMDAuKiwsLzQqNDAvNSktLy81LCwsLC0pLywsKiwvLC8sKiksLDE0LCwsNCwtLP/AABEIAKoBKAMBIgACEQEDEQH/xAAcAAABBQEBAQAAAAAAAAAAAAAGAAMEBQcCAQj/xABNEAACAQIDBQMEChAFBQEBAAABAhEAAwQSIQUGMUFREyJhBzJxgRQ1QpGTobKzwdQWFyMkUlNUZHJzdJSx0eHwFTM0Q2IlgpKi8cKE/8QAGgEBAAIDAQAAAAAAAAAAAAAAAAMGAQIEBf/EADMRAAIBAgEICQUAAwEAAAAAAAABAgMRBBIhMTNRodHwFSJBUmFxgcHhExQjkbEy8fJC/9oADAMBAAIRAxEAPwAw3536xWFxnYWBYy9hbuE3LbuczveQju3VAEWhy5mqH7aG0PzT4C79Yrzyn+2Z/ZMP87iqq8KcIbQFztRd1krw4sRofAKP+48ImvIxFerGq4xlZeh6+HoUpUlKUbstftobQ/NPgLv1il9tDaH5p8Bd+sVVAYTPGa4UyHvHjnzaEAAAgL/Hwg9djg5/zL0awYXhrEjLz0+Phyh+5rd9bib7ej3HvLP7aG0PzT4C79YpfbQ2h+afAXfrFVht4Lk9+dNIT165f79enn3oLnG6bcHjxzZljgOGXN744cn3NbvrcPt6Pce8tPtobQ/NPgLv1il9tDaH5p8Bd+sVW9ngj7u914DTw4a/04nnyFwkTmuzA7ukFuYJy8I1kHnwEU+5rd9bh9vR7j3lp9tDaH5p8Bd+sUvtobQ/NPgLv1iqlVwpVZa4GyjNl4ZoMmWB4noNJHnamnDawWVouXpAldBqZiAIjmDqRw46wH3NbvrcZ+3o9x7yy+2htD80+Au/WKX20NofmnwF36xVcBgjGt0RGYjnBAPWARLeHXlTN+3hcjFHu5wO6DEEkgAebwAkn0QJmaPE1l/7W4wsPR7j3lv9tDaH5p8Bd+sVZ7vb84/E3uzLYVe6WkYe6eBUflHjQHNEm4P+qP6p/lJW1DFVZVIxbzehivhaUacpJB020MaP93Dfu1z6zXLbTxo/3cN+7XPrNSitM3Er2zwxkbVxv43Dfu1z6zXo2njvxuG/drn1mvEWuwKAbba+NH+7hv3a59Zr3/Fsb+Ow37tc+s0tDXHA0B1/i2O/G4b92ufWaTbXxo/3cN+7XPrNeqaU0Bx/jGO/G4b92ufWa7TamOP+7hv3a59Zru0gr1loDk7Sx347Dfu1z6zTb7Xxo/3cN+7XPrNehoplzQHJ2/jvxmG/drn1muxtzHR/m4b92ufWaVuxzpG3FAc/ZBjfxmG/d7n1mvPshx34zDfu9z6zUrZuCV28K62xsu5bANq2bsmIBAI8TPKgIY3gx34zDfu9z6zXrbfxw/3MN+73PrNBO3N+3wd027+GdWiRBmRyPQ+omqHaXlOd7cKnZk82iR71AaZc3sxgMdrhv3e59ZqJi9+cavmvhT//AD3frFY9g98ryPJull5htQfpFG2D2vbuoLgIE8iRx8PCgCA+UTH9cL8Bd+sU0fKPtCdDhP3e79ZqqxGGIAJGh4eNQ4igDjdLfjF4jFpZvdgUYP8A5dp0YFVzDVrrCNOEc6VVG46j2fZ9Fz5tqVAMeU/2zP7Jh/ncVTGyXvdmgSxaugAkZpMAuw7QiQAZzCeMAcOb/lP9sz+yYf53FVTYS0+UFr3Y2yWVSTcgkQWhbYJgEiTESRxNeHiHbES52HuYdXw8edpc30v+6wtliQRmAScxlUzF+mkDnC+iuLXbWzaX2LYUyFVmQSXUTqZJLaTOs+Jqvx+zr9oOWuSqm3qtxiHF1WZHU8GUi3x8BT1rZV0qXfEC2qWrd6Wa6xC3TkWAikzyMdaju29Dv6cCSytpW/iShhsT2QQ4a2yhIViFLeYAWBzedABPiK9stfyK64e00qrBtSVUpoIZoRSpmF0485qp2pau2LhtNdLQFIKuxUqyhhE8ircIr3AYG9cRmtMdHtoVDEFiwYL4QAh1J0HhWMvrWs7+nA2yOrdtW9e31LXEvf7SGwlguS3uFM5GCEangCwWOpHhC7LEZ8wwdrUBSMqlWgs8kZoJPGf+KxyqBbwdxkd7WIFwoIdVa4GVCw1GZRmTNlkr4U0cJeD3rfaEGwLhfvtEW2yNljjq3TgTWXJ+O7gYyV4b+JPxm0rloKLmFw4BkICgMRGaACYEt781Cs7eKoENmyyiYzJOpYtPHqzf+Rp/aewXQXS19LjWRbNxAbkqLmXKQXUBvOWYP8Ipg7u3ezsXYGS+wRWk91i+QB9NJOvP361l9XKze3OkzH6ds/vzoHF3hEQ2HsNAOU5BI4wNZlRPDn1FMptqGY9lays2bJDBPNCxlBhgIkBpgknjXWK2H2aBrl1FJzQuS80hbjWpzLbKjvIdCZiNK5v7BuJcCsVym32ougk2zbic4MSdYWImSBGorVur2+xslSej3HDt/uleww/Mj7mO6SAJHLSBxqfuNcnGMYAm2+g0A7ycB0oaFEW4p++j+qb5SVtQm5VY32mteCjSlbYaKpr26mlN26k5dKsRXSuKRXjk1KuW5pi5b5UB4gFNXcPPA164Iru0daA7SzArv2NOopwivASKA4CxxrpjXLmYNccKA4C6muhZA1rleFLPpQCE+qoG3Melq2c7ZSdARxmrRSIrG/KDtq7fxYshgQrZVVddSQATFAP7F8oF3C4vvNKtoRPd8PR6aPsP5WLBVtGDqRAInP4Aj6YrMd4fJ7cwuLsozSl0qFuNyJIDSOUSDRjvV5IHFhXwdwtcUDMhgZ+GqnkfSedAXW8flM2f2cXJZyvmhSYnkW5HwrG9q7Qwdy4WyXSJ0Ex9IqHvBsHEYUgYm0yM3AmDMf8AIaE1Sg0BZbUxdlwotWshHEyTPx0xhccbcRBgyA0kT4ioyGpOHwymWdso8NSfRQGx4LeW1i8DbdF7N1lXQagEdD0PEVWXWqu3UCLh+4GAzGc3M9an4m4JoC83DuD/ABGyPC58g17THk9H/UbR/wCNz5BpUA55T/bM/smH+dxVVKY+21hLV1Xm2zm2yEDRyCyMGH4QkEcJ4VbeU/2zP7Jh/ncVQXtIN3crspLKoAyxqdT3lJkKDXh4i7xEknp4I93DWWHi32fIS/42ro1u8jdnlsi3kYZk7EOqA5hDyHaTpqdI4BWN5GRbgVYLW7NtJyvlS0wIzBhDkiZ0GpPChY3zbuBSzuMrM3czGSQFH3NNBo3KmlxrOwCswDNcIyqJCpCe6GnfJ4io0qmlP1/fySN01ma9P18BNtfH27zG4EZLrmbgzApPMrPeE/gnhyMVJ2ZtkYZRky3GN1LjDvBcio6FCWAOY9o2oBAgcao7SwNST6Yn4gBUHDXy7t3rgGZgAE7sKY84prqDz51HBybckbyUUlFhF/iCWu09jq69opQm4VOVCQxUBRrOUDMeU6TrTm0tro7XntI6PfDC5mYMq5mDuEgSZYcTwBPpAimPLcbuQZc0gLJzuRaAzAycq+uafvYl7dtO0JGn3R1AOUxoYgiJ4mI0qRwmurfnwNFOD61uef4wyxu9Avm4t1D2T5CuQqr22RAoMxFxTB7rddCIrzZ29RsvayqWtKmS4jEd8C7cuq3QMucQeoPWhDHK4VMt1sxZV4W+9J7xPc4hZOkcKmWLRUauz+LZdPDuqK1dSa6+VnNlTg+pk5ud5f7U22l5AJvqQH7gYG2S117oJE8e/ExyFRG2uThBhjmgXTcGugUr5kfpy3Sar6VQupJu5LGnFKxJvY9nQIVtwvAi2itHQsoBI9OtXO4Y++j+qb5SUO0SeT9ZxZ/VP8q3UuHbdaN9pHiElRlbYaJbFOk8q8PCvKsZWxMulRWUk1JemyKAYK/FSkU4WE1Gvk+igJPbU6pBFV1piKl270caA6ZqaZhyrt3FNEQaAae5XvGuiorsCKAEPKRtp8NhgLZhrhy5uggk+usm2Jtf2NiEvCHZTJnWSZnjW4bxYG1iLZtXRKt74PIg8iKxXendVsEwGcOjTlIEGOhHXxoAw3y8pOGx2BCm264kEZYHdHWSeII5caE8H5RcfZy5cTchRABggDpBGvroe1J0E1Jw+xL94xbtO3oH86Akby74YnHMDiLmYL5qgBVHKYHPxqjozwXkn2hcj7kqDqz8PGADRbgfIA2Wb2J16IkfGxM/FQGPya6CmtE3q8lRwwzWnLdQ0A+qKz1lytryNAajung2bZq3WOgdkKxHAwD46a01f1OlVu5m8T9g2G0yBs48J4j6at21NAXfk99sbX6Nz5BryvfJ+f8AqVr9G78g0qA78p/tmf2TD/O4qg/EXLeZcxGZZZROvArMegkeujDyn+2Z/ZMP87iqCmRu0d5hQqrGQtMSzFYI6gc+FeHiUnXld82R7mGb+hG3OdjysgeZGZwI11IWToPCSfXTaYRCTlYgqMpytqJ72viZmmsVhyTbeO+LikxyUgqR6AGk+NM2bNxXDqv+apzz7hpzAt6AxWPAVGo5rqXK+CVyz2ceX8lkcQoJGYSCAdeZ4D0mucOi5MqGV1WQZ4SDr1marlw5ViQGjtGc6EyETKPWX7w61IweJy2eDFlST3HEtEmJGstWsqVl1XsNo1LvrKwuxsZSsghwBEzKqMgiOERy512yW+6GcmQFCsx7w5Ag8fpqJg0yPlJuAhbaCEJDQMxJOUgDM3GRwqThM3aMVzdm2YsGUqVfQDLIEgievCt5K187NIu/YthLuWQSrH3JJHgYIn3iffrlMYhbKGUtExOsdfEUztJiMhALKHBcKJOWDGg1MNB9VNY5S+W4qkm2HKyCCWKlQsETGs+oeNRRhlJZRLKdm7Eu1i0aMrAzwjUe/wAKepjCYcooXNIAAGkcBFP1FNRT6pJBtrrCok8n/wDqz+qf5SUN0SbgD77P6p/lW6lw2tj5kWJ1UvI0YE0jXU6V3btZuFWQrYzcPTjTUGdRxqfs7CTJYc9KsBaHSgKK7hDXibPYifeq8uWySNB417ctSsAweVADNqwWMDjXJBB1olsWANYAJ4x1oY8o+LSzgrrdp2TkQjRJJ0MRpQD6oDXjkihDcDe4Yi2Lbse1Ue6iXUaZtKK71znQEd3NOJekVHc0rSnjQFdtEEOJJg1nnlQwpU2mJPMfT79a61pWGooA8sFlewtREh49UUBn27+HBgxzrUt37hSDlgaTWVYHaxtLCAT1ogw+/WIVOKkej+tAbXhNo6f3wqb7NkQKxvYm9V/ENlXVuQFQNrbyYtHZS9xI48RpzP8AWgNW3ltZlMxwr563mwZt4hhlgHUeM0dYDHYi6q5Ld24G92ZPpg015Qt12Fm3ciGB59DEzQFBulHZsec/FRGrzVXs3YlyzbRzGVhIjWZr3E4mKAMPJ4f+p2v0bvyDSqF5LLpbadon8C78mlQFp5T/AGzP7Jh/ncVQY+KY3CilRAXirNJMmNCAIEe/Rn5T/bM/smH+dxVB9rDMrMQwhmzEZdeAETPQDlXh4myrSb8PY93CpuhG3j7nGOxpSIAPeXOeGVWOWfT/AFr18XNw21KhhBhp7wPHLqOHWur2BDW2Qk96ZbnJ5/y9ApexJYMxzZSSmkRII4jjoa506dvHOdDU7+A3dvXO1CApBVmkqxgAqBPe1Jnw4GpaTGsTzjQfTTaYeHLzqQqx0Ak/GT8Qp6o5yTskbxi1dshW9o950cQ6kZQNc6ngRPrB6RXSX3dJTLOo1mCQSCBwgSNDz4xTvsb7pn55co05TJ+j3qaw+CKAqHOSSQIEiTJAbpr6fGpL09K05vkjSnoejP8ABzgsebhTQCbeZhzBmAPQYb3qeN4tmCR3TBLTEwDEDjx4zTa4IqxKsFBCrGXgFmANfE17bwZVmIcwxkiAYMQSDy4cNaPIbuvcLLSs/Y9wGJLqSwAYMymNRKkiR4VJrm3bCiBw/sk+ma6qKTTbaJoppWYqI9wGjFn9U/ykocoi3D/1R/VN8pKlw2tj5kOJ1UvI0XtJqfs68OBqs5052nCDVkK2X9KmMITGpp+aAVKa5dorxGkUB3WaeXHZD3sNaKEjI5kcjKwAelaXVLvdsY4rCvaQgMYKkzEjrFAfLmyNp3MPfVwcrKa3fdbboxmHFyMrcGHiOfoI19dZfvluXewiBrqoCWIzAySeQEDWdTRF5KrrQ6mR3ZIPWYU+mJoDQuzrhT0rw3Y40wMWnI/HQD97EhVM1lXlK2mWKJ4lvoo82vjJEA60A4/ZYxOLdX0Atwvp/s0BU7tbrjFqe9Dch4+NE+zvJ49tw1wZgBw5H0+FUW7d18LcyuCuv9mtjwGPW7b5ExQAv5ONmW7WPcDiFbT6K0TF7Js3Dqq5hwkT/YrGtnX8fbxznD2SCGaSw0YT6RI8K1Hd9sWzFsV2cEAqUkEeB6/0oC7w2FW2uUKFjhAihzeyyj91gIPIjj6aIMXiIHHSs9382nKgTDemgKXebGC0BaEd34gaEL7ZjNO3mLGSST1OtNu0UAV+Sr2ztfoXfk0q58lJnalr9Xd+TSoC48p/tmf2TD/O4qhiifyn+2Z/ZMP87iqGKr+N1z9P4WDBamPPaT9g7L9kX0tE5VOYs0TlVVLEx6o9dWeO3QNu2pz/AHR772kVsqjIvaRcZiYEi3MdCKp9nbTawzMmWWRkOYEwGIJIgiDpHoJq0u77YhnzkWyZcxlcDvqts8HzLCoACpBEnUzWlN0ci0tJvUVXKvHQR33XvDNOTulFnOO+bi50CfhlhEAa6inLG7DZ2W49tQtq7cJW4jBTagMjmYQhiAZ8elN4vee9cYMcikXlvjKD56IttfOY90Ko08T1pu9t1m7SLdlO1XK+RCJGcXG1LEkswAMk6aCKfhT7TP5bDVzZvZ4jsb7ZIIDsoNyARmGUL50giPTV1b3OU3MhusoZkt2xkBYXWtdsUuANC5F86CeIqrt7wXBijisttrhJaGVigMQCAGB0HDXSnF3nujPlS0uZ2cEK023dOzdrcsYLLMkzqSdJpB0V/lt3GJKq9GzeNvsdVw9q815QLlzIcoZsihczM0CWIle6vvzw829soYe4EDFpRXhgFZc091gCQDAB48GFNWdruq2Vy2ytk3CoZZDdp52cE97oIiI6601j8e11gzBVCqqKqiFVFEKoBJMDxJNaScMnNpzfO83ip5Wd5s/xuI9KlSqEmFRBuN/qj+qb5SUP0Qbj/wCpP6pvlJXRhtbHzOfE6qXkHr3DWOb4eUrF2sbdSy4tpaOSMinMYBLHMJ58q2C6JrGfLBsA2sSmIUdy8IYj8Yo+lfk1ZCtlxu15drySMUouDSCihSOs6waMML5bsGyyy3FPQgH4wYr55FS8Fs67d/y0Zh1HCgN+Plswf/P/AMZPxVFPlzwqnRLhB/4jT/2rLNm+TjG3eCD1n+lXVjyK4xuLovvmgDTE+XKzrktv64H8DQ1tbyrXLxlC6L0zkfwpWPIXfPnX1H/aT/8Aqhvenye4jAQXIuWzwdQRr0IM5T66AWL3wu3POYt+kS0eqnt3t+Wwt2SoNsn7oOZHUHqKEu1qXsjZ7Yi8tteZ18F5n3qA3PamOBXu8xM1QJhGIJmng2WAOQA18K8tY0pMe9QDdu2eeopNh7YuyDqyxB8K7e9m1FVmIbNirSjoSaAY3w2YAiXlPmmG9B4H39KrcLvXdsJCcSPTVzvtso3MKWD5Tb7xB4MBy9POgHA40A97h1oA02LvNincN29mwBxz6k+/pRQNqNplx+ct7lUED0R/OgLB7RwywSA3p/lRNa38wgT/ACkUgAd0AfwoC+beFkSHOY8j19IoF2rtft7rRrl505cxZxbxnFi2dO0blPQfSavdl7ilUuWwZIXMH/C6EemgA/s64a3NSTaIMGRXpsz6KAIPJYgG07X6F35FKnvJlbjaVr9C78g0qAneU/2zP7Jh/ncVQxRP5T/bM/smH+dxVDFV/G66Xp/CwYLUx57S23XvImIzP2fdS4V7WApuBe4JbQHNGvpqbtMYUYY5OxkrZNooT2vaHW/2onuKNQFIgQIqs2BssYjEJaJKqcxZh7lVUsTr6APXVpjdzzbtqc8XHvvaVWIVRbXtIdm5EhJjow61impum7RzG03BVM7z5ueewG6VXFzdW8uaTbGVkUd/z2uLnRU0liRy0Ooruxuyc7Lcu2gEtXnYrcVghtQpVz7jvMAT6YmovozvaxL9WG0pKVTrmzOzxHY32ywwDMgNziuYZQNWJkAemrq3uehuZTcdQ7raQZVLLda0bzLdhsoCLocpOprEaM5aF4CVWMdPmC9KrX/AibFm4ji5cvXOzW2gOkLmMsQJIJWY0GuvTjb2ylw9xbav2k20dmHDMwJheqxBB8aw6ckrvm5lVIt2XNitpUqVRkgqvtyT98n9U3ykqhq73P8A9Qf1bfKSujDa2Pmc+J1UvIPpmhrymYdG2bf7QTkXOh6OPNPxx6CaILbVT774A38Dftjzihieo1FWQrZ8+4O1ndV4yRW27u27NtFEqqgacPfrGtiJLg8gJP0UcbF3lwtpgLgLkxymPf4UBs2ydoWIyrcRieQIP8Ks+2UCSYH8Kx+9aweIbNh2dLiiRxykjlPL4qIWtXr+zpZiSOMcSBpr1oA8t7WtOYW4jHwYH+FQd5NmJfsNbaIYGPA8j79Zlu9vNgrDnMDn4SZMnoKMsBvRbxMG2T0III/p71AfPOJsZHZDxVip9IJH0Vqe6G6gw2HF19Lt1QSD7kHXL6aC/KBsv2Pj7oHB4uKfBvpDA/FWi7rbw+y8CjuPuiSjH8IrpmHpoDi7xrnIDXZbvV69vpQDljD6TVPisRatYzO3NI01jxorwmwmZZJDKwGWDxkcNedc4jde0UIfTmdOEcaAAt697Ld221m0CZiTyjpQgcHc7PNkOWYDR8QrStobqWlf7oQqmDmGgy9dOIrRdnbtYc2wqhXXKMugIigPm3D2AVI1zzppyrsbGuse7auf+JPr4V9EYHcTDpddsi5XGogR/SrcbCtIsWwF6dKAw/djc64+V7jEqv8AtkmRHMA6fyrYsKRbsAp3soAgkA+iub+ChS72h2gBGnA//RT1myrW5HAideI6g0BR3NiWL7N3eUlSIInjHoNUO1txYA7J+PX+HhRutyCFYQSNG4z4TSS0GkSJU68wR/OgAHyf7KuWdqW+0WO7dE8pyHn6qVHdiwBirBiJd5+BuV5QAX5T/bM/smH+dxVDFE/lP9sz+yYf53FUMVX8brpen8LBgtTHntJWz9pPZZmSJZChkTAYgmNdD3Y9BNWdzfXEM+c9mTLkjK0HOqoR50iFQAQQRrqZqrwWGV82ZssCRqonWOLkDTjEzU2/sRVdQL9sqwJDEiNCo6xxJ58FbnpUUHUUeq8xLNU8rrLOeYveW9cYMcoIvLeGUEQ6ItteJPdCoNPE1xf287dp9zsp2ihXyW8sjOLh1mSWYCZJ00EU5a2RZbN98KsOyjNGoVsubQ8DKEde9+CaX+DWw6KcQhDZpKlYWACJlp1JI4cqz+V9u9GPxrNbcN2d4Li4o4rLba6ST3lJUEiJADSIGg10pxd5roDhVtLnZnGVI7NmTs3a3r3Sy8TrxJ0mk2w0AH3xa1jQMhiSBB78c59APDgexsC3JHsuzpzkQfQQ2tZX1VmT3oN0uUyHa2xdRbSo2Tse0yMujfdD3pJmdNOHCudq7VuYi52l0gtAAjQAAQAP4+kmncZsxEth1vI8x3QRIknkGJ4R8fhNdNRScl1WySKi+ske0qVKoyQVXm53+oP6tvlJVHV5uc0Ygz+Lb5SV0YbWx8znxOql5ButRds4ZnsvkaGymPTFSFuDjNQ9s2e2w962j5GdGVW4wSIBqyFbMV3DwqvdYXAOUjx1n01reF3BwpAdLdsH9EH01iGxLzWLrA6FCVMdVMH1aVr+7e9WgBPKgL/GYKzhMO0ooUAhdAOPT11K3cMYa2WBhiT6iSaF9+3xN6ypw9vtIYSvPwMGAQKg7uYja/ZgG2gUHhc4x0gGR79AaK269jOHyLMyJUHXrw0p4bGtoJCKCOgApixjWtwH1Ux4weYpra+2wq93jwoDKvKphPZOPw9u3oezbOegzDj8dXex7S4e2ttB3VHvnmT4mrBtmqWN9x37gCz4CYA8Jmhnbe3RabInePuvR0n6aAsr21Fe8ttfOaZMTlHUxVth1e3bLFc2QlWbmPT1H/ygvZu3LV66jg9myjK8aBh7k+PEyPXRa20SEui+y22Kyj65XUagN1PQ+qgLDBY3tbLAGMpEcRlblqOX9avtn52Q9vBMCGHP0xzoA3U2suIDpnIujiQIBWdJ/vWibZO02F1rZGZRAaNQZEz4HwoDzb+z0a0FKyuaAZ83WfWPCmW3nt4PDzdMKohcvEmNAo5mmsbjCWK+5B9+NAfeqvubC7e4DdCsijugg8ebemgOdh73Y+4va4ewz2s2odh5vHTWRp0+OjbYO+9vEALcR7NyYh+BPUHpPUComxx2a5VgcwRwYc1PQiK7fDrlysM0EkSJI6xQBarSNai3LYMhdKprV+4gyq3/ACUnUMvMSeH98KssLtVSAHGRpgTwJ8DzoDi7s4wWkAkajlPXwqpv2Wz6DK4ENB4iKv72I0I46cKGdrYllsvdAEopmOMf3pQE/BYgtiMKDxDXJ8fuVyDSoL8nO3Vv460MxzDtJU9BbcAj36VAdeU/2zP7Jh/ncVQxRP5T/bM/smH+dxVDFV/G66Xp/CwYLUx57SdsiSzAW+0JUcMojvAe7BEGQDz1q2uZV7xwSZRoe+h7xOUExykEdNJ5VVbGUFzN4WSBoxiJkADX/llJ8Ax5VMxthcjt7LR5XRQFDEFi+XjI1YyB/Stabah/r3zm1TPP/fsSZyR94EniSO97kEaBTlBkH3xyIqNd0dow5E5VKgpmZgJcBYYlT2iyUAgKvDlLcsJK45eI0LWyTqzz50aMxJ9MDNApu1aIIYY62GaWkhJUkAHMcxykgLpzjXUVI+f8TRPnrHebT2vMTHmkaw0aZZA148NPRUay5BJ9hhlZroAUE80GXuz5uQjhrJiO9Mu7cc5vv62TmEABADzkd7kYMjWQ0SQJiYK+8DNiTbknNLJ3SHJAyg5tbgRiQMsEk8NcN5/+QtH/AEPO6kwcC4krMIZCSM0DKNSsgHkTPpg4fadpVyvYDQSSJA4ljzWeDBeOmUUyu3b4J+6mTx808IHToAPVUO5cLEk8Tx5fwqGVXtj/ABE0aXY/6y3vbZsMQfYyjjMRroco4CBmyzHIHjNUor2lUcpuWkkjBR0Cqw2EpN0x+Cf4rVfVxuos3z+rb5S1LhtbHzIsTqpeRe2lb1VJTDQNNQakW0qws2xVkK2fNuIstbvPmHF2P/sT9NEOysYVGYctauPKxs21YuI1sANczFl6GR3o5A60I7MxGmpoAy2Xvvi7hy2lRV5vcJ+Ic6MMFisQ6wuJs5+J1n/1igndXZ9q65zvAHKY0rTNnbu4RYZRBjjmNAN2toXZFu8FLH3STHhTO0bETNObWa1blgwoQ3l3ti0cneeDA4/woCy2/tMWsGzFoI0X0mqDdPC4bHo1t0K3VDQwJBdTzJ4Eg8qotp7UxmItWlNqSoGdoiSRAZhwGn01K3X29ZsErcLG7EIbakgN0aPOnqOHSgK7eDd+7gbq5oIzShEwxBnWefh0o57e1cwvshU7a3qGttxtngYPISPOHhPWvcbjjiLB9kWWNoqAw4NM6OvQjjP89BfZ9u9s9i6OHsXQVhtAw5ZlnRoM6UA75OVK4jEOsaD082OUnpy96iPYe0u/ccgKrsY5Djw14ihndPFFO1yEuztAUCCTrDCPTryomwFlWshH1YEz1kmTQFg1wBwGESY6VZYW6Et8cyyRJ9yeh6D/AO1T4MggKwzIDAbmh/jEVZWsPkZ1iVYTM6H+/i50BZ7P2lCOGUyJKjr6D1r3D4ie8vmnryPNT/Oo+ykKRIm2QSOZU9P41LwdkCckEfEedAdWdpZFZSmokgTII8D9FSURHTkUYSAdCDzU9PA1xb2ZBLcVIkcyp5x/LnSWx3IgMp5jQx/OgOFxSBAHZlYQuvEdDPMeNRsfBUq8TwOsGCInodDTeIsEhg3udD1K8jAquv2DftyjyyiAToY5SPpoAW8l2GWztsWBqyLfk+AAyj1gg15XXk4wtxN4ALrZrnZ3pP8A2rHxRXlAXflP9sz+yYf53FUMUT+U/wBsz+yYf53FUMVX8brpen8LBgtTHntOktk6AE+gT/CuvYz/AIDf+J/lXeDxz2mzW2KsQVkRwMSNfQKmNvNiTxvNxDcF4jQHh8Vc8ci2e50PLvmsQlwVw8Lbn/tb0dKS4K4dQjkaa5Tz4cvEe+KmHeXE/jTxnzU49fNrw7x4iQe1Mjh3U6Efg+J9+s2p7X+lxMfk8P2+BEOBufi34T5jcPerz2G8TkeOHmnpPTpUw7x4iZ7Uz+inj/x8T79ejeTExHa6DQDKkRy9zS1Pa/0uIvU2L9vgQ/YdyJyPETOU8Jjp1rn2O0TlaOM5TEdZipy7yYgf7nXTKvE6k6AayZ9NNtty8UKFgVK5YKjQcNIAgxpPSaNU+xv9fIvPYiDSpUqiJRVcbqH7uf1bfKWqerLd+4Fuknhkb+K10YbWx8znxOql5BtavDnUg4oKCeEUL3ttKhgAsTwH9aods7Wv3lZJKoQdF009PE1ZCtlNvZdXGYy6ynMsBAZkCAROnKZNBmLw9yxcyOCjjl1HIjqD1FE2yMR7AxVtry5kuCHU80J1joQYPqrRMfsPs4LKuLwNzUBgC1oHp09Wh5weIGNWNoMpkEg+FWi74XwAvaGBRnjvJKt0lsK5WZKqwlT1GbipHQ8Km7s+RsIQ+MIuf8FJyg/8iQCw8NKAD9jW8ZjmyWsxHurjTkUenmfAfFRvsbc5cLL3mzEygU8+reJMeoVo+EwFu0mVUVFUaBQAIHgPCssba9zae0ES1KYO1czM0+eEMiPAkDToaAL7WxUsKLhQOjiLqMJEEakAj4vRWa2Tbt4u4MPaKLnaA+pCz4+aOg9FaTvBvX2d63bCMwuTmaO6qgwdeZ8KEjhCMc6GXDqGVj7oR3QOnMeqgCXZe17bAB/Oqj3o3WXEiUJVh5szlPgenpFWWDwCKjMBmIInqBRLiceqragCGEfEKAyPdnee5sq7lvWwQdLigax+Ep6ifXRRvHtzCNaF+xcUlzoqnvSeMrxBHOpG9+6a462RaIXE25ZQdM681njz9RisowuEa3ehhlZG708iDrNAaVsfbK2iUfVSJMjQ8OXHjzohwuLt3Vz2zEeevNT+F4g1n+FvjMCstm84nT/4Ku9l40oxyQBHMa9ZNAFmGvOilRGuqsNRoeBFS8HelS4BUnzl6N+EPA1B2aDGde8rDvJPmtzirHDWSUlGI6aDQjl/SgHDibi2yFIOkq3oMlSPipzDYuFzQQGElT7lvDqDSs4PLmcaqwBy8IYcSK6s5uzMEEdGHIcjHhQHF/EjL3lkiNR+Cefq6VVbQd7kpaUBwp1Yd0jwPxxU27Z7MtJ7jeaeIB5g14t+F1XvQYjgfDwoAC8n2FvJt9O2DZjZvEEjiIXhXtH2zEHszDN43I6x2TyP6UqAo/KNsPEXdodpbsXLiHDWVzIuYZluYgkac4dT66HPsbxf5Lf+DNbtSrjq4OFSTk2zspYydOKikjCfsbxf5Lf+DNL7G8X+S3/gzW7Uqj6PpbXu4EnSFXYt/Ewn7G8X+S3/AIM0vsbxf5Lf+DNbtSp0fS2vdwHSFXYt/Ewn7G8X+S3/AIM0vsbxf5Lf+DNbtSp0fS2vdwHSFXYt/Ewn7G8X+S3/AIM0vsbxf5Lf+DNbtSp0fS2vdwHSFXYt/Ewn7G8X+S3/AIM0vsbxf5Lf+DNbtSp0fS2vdwHSFXYt/Ewn7G8X+S3/AIM1L2Xu9iQ/fw18DKf9tuMitrpVvDA04SUk3mNJ42pOLi0s5kr7Bu5x973oAOvZN6qYxG7l4kfe96CRJ7NuFbDSrtOIwrygblX8SbbWMPeJQFY7MjQkfhR0ou3Kt3bOEt272HvqyqAVNtm4acRIrR6VAASW71vOLSXlVjIHYvA9Eju8B/Wnht3ErGbB32MgGLZiOokD3qN6VADV/aQyGLGIJjzexfpw1EUJXsFeW0fY+DuW3IIANswk/oiNOgrUqVAZFudsbE2sO1nFWb7HMWDm2zEljJ4TGs+/UjbGxbrIht2b3aWmlfuTCV5iY05H361WlQGWYXA4gXbk4e/2d0c7bd0xr4zJOteewcScOi9jeDo0j7mx0k8Dw6VqlKgMq21sG6zjE2Ld8Yi2O6OzeGHTUQD8R4UM7y7uYvE3Furs+9buMPu0AFWf8IDl41vdKgMDw27GMUqfYl89e5w+PWassDsjFgEthL4183IdfGRzraqVAZLgtnYu2IFm/rr/AJbSDx/lRJYv3Ik2LwYiHHZPBP4Q00NG1KgAq5cuZSq274nUfcnlT72op+ximySbN9XIhgLTxPDMNNKLqVABPb3AuQ2LzrOv3JxKnnBHEV01vVfuN45Tys3Bp73SjSlQAhg7LNjLLLauqi5yxZCo1tssyR1IHrpUX0qA/9k="/>
          <p:cNvSpPr>
            <a:spLocks noChangeAspect="1" noChangeArrowheads="1"/>
          </p:cNvSpPr>
          <p:nvPr/>
        </p:nvSpPr>
        <p:spPr bwMode="auto">
          <a:xfrm>
            <a:off x="63500" y="-790575"/>
            <a:ext cx="2819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AutoShape 4" descr="data:image/jpeg;base64,/9j/4AAQSkZJRgABAQAAAQABAAD/2wCEAAkGBhQSERUUExQWFRQWFxcYFhgYFxgXHBgXGhgYFRgXGhoXHCYeFxsjGRcZHy8gIycpLCwsGB4xNTAqNSYrLCkBCQoKDgwOGg8PGTQlHiQzNTQyMDAuKiwsLzQqNDAvNSktLy81LCwsLC0pLywsKiwvLC8sKiksLDE0LCwsNCwtLP/AABEIAKoBKAMBIgACEQEDEQH/xAAcAAABBQEBAQAAAAAAAAAAAAAGAAMEBQcCAQj/xABNEAACAQIDBQMEChAFBQEBAAABAhEAAwQSIQUGMUFREyJhBzJxgRQ1QpGTobKzwdQWFyMkUlNUZHJzdJSx0eHwFTM0Q2IlgpKi8cKE/8QAGgEBAAIDAQAAAAAAAAAAAAAAAAMGAQIEBf/EADMRAAIBAgEICQUAAwEAAAAAAAABAgMRBBIhMTNRodHwFSJBUmFxgcHhExQjkbEy8fJC/9oADAMBAAIRAxEAPwAw3536xWFxnYWBYy9hbuE3LbuczveQju3VAEWhy5mqH7aG0PzT4C79Yrzyn+2Z/ZMP87iqq8KcIbQFztRd1krw4sRofAKP+48ImvIxFerGq4xlZeh6+HoUpUlKUbstftobQ/NPgLv1il9tDaH5p8Bd+sVVAYTPGa4UyHvHjnzaEAAAgL/Hwg9djg5/zL0awYXhrEjLz0+Phyh+5rd9bib7ej3HvLP7aG0PzT4C79YpfbQ2h+afAXfrFVht4Lk9+dNIT165f79enn3oLnG6bcHjxzZljgOGXN744cn3NbvrcPt6Pce8tPtobQ/NPgLv1il9tDaH5p8Bd+sVW9ngj7u914DTw4a/04nnyFwkTmuzA7ukFuYJy8I1kHnwEU+5rd9bh9vR7j3lp9tDaH5p8Bd+sUvtobQ/NPgLv1iqlVwpVZa4GyjNl4ZoMmWB4noNJHnamnDawWVouXpAldBqZiAIjmDqRw46wH3NbvrcZ+3o9x7yy+2htD80+Au/WKX20NofmnwF36xVcBgjGt0RGYjnBAPWARLeHXlTN+3hcjFHu5wO6DEEkgAebwAkn0QJmaPE1l/7W4wsPR7j3lv9tDaH5p8Bd+sVZ7vb84/E3uzLYVe6WkYe6eBUflHjQHNEm4P+qP6p/lJW1DFVZVIxbzehivhaUacpJB020MaP93Dfu1z6zXLbTxo/3cN+7XPrNSitM3Er2zwxkbVxv43Dfu1z6zXo2njvxuG/drn1mvEWuwKAbba+NH+7hv3a59Zr3/Fsb+Ow37tc+s0tDXHA0B1/i2O/G4b92ufWaTbXxo/3cN+7XPrNeqaU0Bx/jGO/G4b92ufWa7TamOP+7hv3a59Zru0gr1loDk7Sx347Dfu1z6zTb7Xxo/3cN+7XPrNehoplzQHJ2/jvxmG/drn1muxtzHR/m4b92ufWaVuxzpG3FAc/ZBjfxmG/d7n1mvPshx34zDfu9z6zUrZuCV28K62xsu5bANq2bsmIBAI8TPKgIY3gx34zDfu9z6zXrbfxw/3MN+73PrNBO3N+3wd027+GdWiRBmRyPQ+omqHaXlOd7cKnZk82iR71AaZc3sxgMdrhv3e59ZqJi9+cavmvhT//AD3frFY9g98ryPJull5htQfpFG2D2vbuoLgIE8iRx8PCgCA+UTH9cL8Bd+sU0fKPtCdDhP3e79ZqqxGGIAJGh4eNQ4igDjdLfjF4jFpZvdgUYP8A5dp0YFVzDVrrCNOEc6VVG46j2fZ9Fz5tqVAMeU/2zP7Jh/ncVTGyXvdmgSxaugAkZpMAuw7QiQAZzCeMAcOb/lP9sz+yYf53FVTYS0+UFr3Y2yWVSTcgkQWhbYJgEiTESRxNeHiHbES52HuYdXw8edpc30v+6wtliQRmAScxlUzF+mkDnC+iuLXbWzaX2LYUyFVmQSXUTqZJLaTOs+Jqvx+zr9oOWuSqm3qtxiHF1WZHU8GUi3x8BT1rZV0qXfEC2qWrd6Wa6xC3TkWAikzyMdaju29Dv6cCSytpW/iShhsT2QQ4a2yhIViFLeYAWBzedABPiK9stfyK64e00qrBtSVUpoIZoRSpmF0485qp2pau2LhtNdLQFIKuxUqyhhE8ircIr3AYG9cRmtMdHtoVDEFiwYL4QAh1J0HhWMvrWs7+nA2yOrdtW9e31LXEvf7SGwlguS3uFM5GCEangCwWOpHhC7LEZ8wwdrUBSMqlWgs8kZoJPGf+KxyqBbwdxkd7WIFwoIdVa4GVCw1GZRmTNlkr4U0cJeD3rfaEGwLhfvtEW2yNljjq3TgTWXJ+O7gYyV4b+JPxm0rloKLmFw4BkICgMRGaACYEt781Cs7eKoENmyyiYzJOpYtPHqzf+Rp/aewXQXS19LjWRbNxAbkqLmXKQXUBvOWYP8Ipg7u3ezsXYGS+wRWk91i+QB9NJOvP361l9XKze3OkzH6ds/vzoHF3hEQ2HsNAOU5BI4wNZlRPDn1FMptqGY9lays2bJDBPNCxlBhgIkBpgknjXWK2H2aBrl1FJzQuS80hbjWpzLbKjvIdCZiNK5v7BuJcCsVym32ougk2zbic4MSdYWImSBGorVur2+xslSej3HDt/uleww/Mj7mO6SAJHLSBxqfuNcnGMYAm2+g0A7ycB0oaFEW4p++j+qb5SVtQm5VY32mteCjSlbYaKpr26mlN26k5dKsRXSuKRXjk1KuW5pi5b5UB4gFNXcPPA164Iru0daA7SzArv2NOopwivASKA4CxxrpjXLmYNccKA4C6muhZA1rleFLPpQCE+qoG3Melq2c7ZSdARxmrRSIrG/KDtq7fxYshgQrZVVddSQATFAP7F8oF3C4vvNKtoRPd8PR6aPsP5WLBVtGDqRAInP4Aj6YrMd4fJ7cwuLsozSl0qFuNyJIDSOUSDRjvV5IHFhXwdwtcUDMhgZ+GqnkfSedAXW8flM2f2cXJZyvmhSYnkW5HwrG9q7Qwdy4WyXSJ0Ex9IqHvBsHEYUgYm0yM3AmDMf8AIaE1Sg0BZbUxdlwotWshHEyTPx0xhccbcRBgyA0kT4ioyGpOHwymWdso8NSfRQGx4LeW1i8DbdF7N1lXQagEdD0PEVWXWqu3UCLh+4GAzGc3M9an4m4JoC83DuD/ABGyPC58g17THk9H/UbR/wCNz5BpUA55T/bM/smH+dxVVKY+21hLV1Xm2zm2yEDRyCyMGH4QkEcJ4VbeU/2zP7Jh/ncVQXtIN3crspLKoAyxqdT3lJkKDXh4i7xEknp4I93DWWHi32fIS/42ro1u8jdnlsi3kYZk7EOqA5hDyHaTpqdI4BWN5GRbgVYLW7NtJyvlS0wIzBhDkiZ0GpPChY3zbuBSzuMrM3czGSQFH3NNBo3KmlxrOwCswDNcIyqJCpCe6GnfJ4io0qmlP1/fySN01ma9P18BNtfH27zG4EZLrmbgzApPMrPeE/gnhyMVJ2ZtkYZRky3GN1LjDvBcio6FCWAOY9o2oBAgcao7SwNST6Yn4gBUHDXy7t3rgGZgAE7sKY84prqDz51HBybckbyUUlFhF/iCWu09jq69opQm4VOVCQxUBRrOUDMeU6TrTm0tro7XntI6PfDC5mYMq5mDuEgSZYcTwBPpAimPLcbuQZc0gLJzuRaAzAycq+uafvYl7dtO0JGn3R1AOUxoYgiJ4mI0qRwmurfnwNFOD61uef4wyxu9Avm4t1D2T5CuQqr22RAoMxFxTB7rddCIrzZ29RsvayqWtKmS4jEd8C7cuq3QMucQeoPWhDHK4VMt1sxZV4W+9J7xPc4hZOkcKmWLRUauz+LZdPDuqK1dSa6+VnNlTg+pk5ud5f7U22l5AJvqQH7gYG2S117oJE8e/ExyFRG2uThBhjmgXTcGugUr5kfpy3Sar6VQupJu5LGnFKxJvY9nQIVtwvAi2itHQsoBI9OtXO4Y++j+qb5SUO0SeT9ZxZ/VP8q3UuHbdaN9pHiElRlbYaJbFOk8q8PCvKsZWxMulRWUk1JemyKAYK/FSkU4WE1Gvk+igJPbU6pBFV1piKl270caA6ZqaZhyrt3FNEQaAae5XvGuiorsCKAEPKRtp8NhgLZhrhy5uggk+usm2Jtf2NiEvCHZTJnWSZnjW4bxYG1iLZtXRKt74PIg8iKxXendVsEwGcOjTlIEGOhHXxoAw3y8pOGx2BCm264kEZYHdHWSeII5caE8H5RcfZy5cTchRABggDpBGvroe1J0E1Jw+xL94xbtO3oH86Akby74YnHMDiLmYL5qgBVHKYHPxqjozwXkn2hcj7kqDqz8PGADRbgfIA2Wb2J16IkfGxM/FQGPya6CmtE3q8lRwwzWnLdQ0A+qKz1lytryNAajung2bZq3WOgdkKxHAwD46a01f1OlVu5m8T9g2G0yBs48J4j6at21NAXfk99sbX6Nz5BryvfJ+f8AqVr9G78g0qA78p/tmf2TD/O4qg/EXLeZcxGZZZROvArMegkeujDyn+2Z/ZMP87iqCmRu0d5hQqrGQtMSzFYI6gc+FeHiUnXld82R7mGb+hG3OdjysgeZGZwI11IWToPCSfXTaYRCTlYgqMpytqJ72viZmmsVhyTbeO+LikxyUgqR6AGk+NM2bNxXDqv+apzz7hpzAt6AxWPAVGo5rqXK+CVyz2ceX8lkcQoJGYSCAdeZ4D0mucOi5MqGV1WQZ4SDr1marlw5ViQGjtGc6EyETKPWX7w61IweJy2eDFlST3HEtEmJGstWsqVl1XsNo1LvrKwuxsZSsghwBEzKqMgiOERy512yW+6GcmQFCsx7w5Ag8fpqJg0yPlJuAhbaCEJDQMxJOUgDM3GRwqThM3aMVzdm2YsGUqVfQDLIEgievCt5K187NIu/YthLuWQSrH3JJHgYIn3iffrlMYhbKGUtExOsdfEUztJiMhALKHBcKJOWDGg1MNB9VNY5S+W4qkm2HKyCCWKlQsETGs+oeNRRhlJZRLKdm7Eu1i0aMrAzwjUe/wAKepjCYcooXNIAAGkcBFP1FNRT6pJBtrrCok8n/wDqz+qf5SUN0SbgD77P6p/lW6lw2tj5kWJ1UvI0YE0jXU6V3btZuFWQrYzcPTjTUGdRxqfs7CTJYc9KsBaHSgKK7hDXibPYifeq8uWySNB417ctSsAweVADNqwWMDjXJBB1olsWANYAJ4x1oY8o+LSzgrrdp2TkQjRJJ0MRpQD6oDXjkihDcDe4Yi2Lbse1Ue6iXUaZtKK71znQEd3NOJekVHc0rSnjQFdtEEOJJg1nnlQwpU2mJPMfT79a61pWGooA8sFlewtREh49UUBn27+HBgxzrUt37hSDlgaTWVYHaxtLCAT1ogw+/WIVOKkej+tAbXhNo6f3wqb7NkQKxvYm9V/ENlXVuQFQNrbyYtHZS9xI48RpzP8AWgNW3ltZlMxwr563mwZt4hhlgHUeM0dYDHYi6q5Ld24G92ZPpg015Qt12Fm3ciGB59DEzQFBulHZsec/FRGrzVXs3YlyzbRzGVhIjWZr3E4mKAMPJ4f+p2v0bvyDSqF5LLpbadon8C78mlQFp5T/AGzP7Jh/ncVQY+KY3CilRAXirNJMmNCAIEe/Rn5T/bM/smH+dxVB9rDMrMQwhmzEZdeAETPQDlXh4myrSb8PY93CpuhG3j7nGOxpSIAPeXOeGVWOWfT/AFr18XNw21KhhBhp7wPHLqOHWur2BDW2Qk96ZbnJ5/y9ApexJYMxzZSSmkRII4jjoa506dvHOdDU7+A3dvXO1CApBVmkqxgAqBPe1Jnw4GpaTGsTzjQfTTaYeHLzqQqx0Ak/GT8Qp6o5yTskbxi1dshW9o950cQ6kZQNc6ngRPrB6RXSX3dJTLOo1mCQSCBwgSNDz4xTvsb7pn55co05TJ+j3qaw+CKAqHOSSQIEiTJAbpr6fGpL09K05vkjSnoejP8ABzgsebhTQCbeZhzBmAPQYb3qeN4tmCR3TBLTEwDEDjx4zTa4IqxKsFBCrGXgFmANfE17bwZVmIcwxkiAYMQSDy4cNaPIbuvcLLSs/Y9wGJLqSwAYMymNRKkiR4VJrm3bCiBw/sk+ma6qKTTbaJoppWYqI9wGjFn9U/ykocoi3D/1R/VN8pKlw2tj5kOJ1UvI0XtJqfs68OBqs5052nCDVkK2X9KmMITGpp+aAVKa5dorxGkUB3WaeXHZD3sNaKEjI5kcjKwAelaXVLvdsY4rCvaQgMYKkzEjrFAfLmyNp3MPfVwcrKa3fdbboxmHFyMrcGHiOfoI19dZfvluXewiBrqoCWIzAySeQEDWdTRF5KrrQ6mR3ZIPWYU+mJoDQuzrhT0rw3Y40wMWnI/HQD97EhVM1lXlK2mWKJ4lvoo82vjJEA60A4/ZYxOLdX0Atwvp/s0BU7tbrjFqe9Dch4+NE+zvJ49tw1wZgBw5H0+FUW7d18LcyuCuv9mtjwGPW7b5ExQAv5ONmW7WPcDiFbT6K0TF7Js3Dqq5hwkT/YrGtnX8fbxznD2SCGaSw0YT6RI8K1Hd9sWzFsV2cEAqUkEeB6/0oC7w2FW2uUKFjhAihzeyyj91gIPIjj6aIMXiIHHSs9382nKgTDemgKXebGC0BaEd34gaEL7ZjNO3mLGSST1OtNu0UAV+Sr2ztfoXfk0q58lJnalr9Xd+TSoC48p/tmf2TD/O4qhiifyn+2Z/ZMP87iqGKr+N1z9P4WDBamPPaT9g7L9kX0tE5VOYs0TlVVLEx6o9dWeO3QNu2pz/AHR772kVsqjIvaRcZiYEi3MdCKp9nbTawzMmWWRkOYEwGIJIgiDpHoJq0u77YhnzkWyZcxlcDvqts8HzLCoACpBEnUzWlN0ci0tJvUVXKvHQR33XvDNOTulFnOO+bi50CfhlhEAa6inLG7DZ2W49tQtq7cJW4jBTagMjmYQhiAZ8elN4vee9cYMcikXlvjKD56IttfOY90Ko08T1pu9t1m7SLdlO1XK+RCJGcXG1LEkswAMk6aCKfhT7TP5bDVzZvZ4jsb7ZIIDsoNyARmGUL50giPTV1b3OU3MhusoZkt2xkBYXWtdsUuANC5F86CeIqrt7wXBijisttrhJaGVigMQCAGB0HDXSnF3nujPlS0uZ2cEK023dOzdrcsYLLMkzqSdJpB0V/lt3GJKq9GzeNvsdVw9q815QLlzIcoZsihczM0CWIle6vvzw829soYe4EDFpRXhgFZc091gCQDAB48GFNWdruq2Vy2ytk3CoZZDdp52cE97oIiI6601j8e11gzBVCqqKqiFVFEKoBJMDxJNaScMnNpzfO83ip5Wd5s/xuI9KlSqEmFRBuN/qj+qb5SUP0Qbj/wCpP6pvlJXRhtbHzOfE6qXkHr3DWOb4eUrF2sbdSy4tpaOSMinMYBLHMJ58q2C6JrGfLBsA2sSmIUdy8IYj8Yo+lfk1ZCtlxu15drySMUouDSCihSOs6waMML5bsGyyy3FPQgH4wYr55FS8Fs67d/y0Zh1HCgN+Plswf/P/AMZPxVFPlzwqnRLhB/4jT/2rLNm+TjG3eCD1n+lXVjyK4xuLovvmgDTE+XKzrktv64H8DQ1tbyrXLxlC6L0zkfwpWPIXfPnX1H/aT/8Aqhvenye4jAQXIuWzwdQRr0IM5T66AWL3wu3POYt+kS0eqnt3t+Wwt2SoNsn7oOZHUHqKEu1qXsjZ7Yi8tteZ18F5n3qA3PamOBXu8xM1QJhGIJmng2WAOQA18K8tY0pMe9QDdu2eeopNh7YuyDqyxB8K7e9m1FVmIbNirSjoSaAY3w2YAiXlPmmG9B4H39KrcLvXdsJCcSPTVzvtso3MKWD5Tb7xB4MBy9POgHA40A97h1oA02LvNincN29mwBxz6k+/pRQNqNplx+ct7lUED0R/OgLB7RwywSA3p/lRNa38wgT/ACkUgAd0AfwoC+beFkSHOY8j19IoF2rtft7rRrl505cxZxbxnFi2dO0blPQfSavdl7ilUuWwZIXMH/C6EemgA/s64a3NSTaIMGRXpsz6KAIPJYgG07X6F35FKnvJlbjaVr9C78g0qAneU/2zP7Jh/ncVQxRP5T/bM/smH+dxVDFV/G66Xp/CwYLUx57S23XvImIzP2fdS4V7WApuBe4JbQHNGvpqbtMYUYY5OxkrZNooT2vaHW/2onuKNQFIgQIqs2BssYjEJaJKqcxZh7lVUsTr6APXVpjdzzbtqc8XHvvaVWIVRbXtIdm5EhJjow61impum7RzG03BVM7z5ueewG6VXFzdW8uaTbGVkUd/z2uLnRU0liRy0Ooruxuyc7Lcu2gEtXnYrcVghtQpVz7jvMAT6YmovozvaxL9WG0pKVTrmzOzxHY32ywwDMgNziuYZQNWJkAemrq3uehuZTcdQ7raQZVLLda0bzLdhsoCLocpOprEaM5aF4CVWMdPmC9KrX/AibFm4ji5cvXOzW2gOkLmMsQJIJWY0GuvTjb2ylw9xbav2k20dmHDMwJheqxBB8aw6ckrvm5lVIt2XNitpUqVRkgqvtyT98n9U3ykqhq73P8A9Qf1bfKSujDa2Pmc+J1UvIPpmhrymYdG2bf7QTkXOh6OPNPxx6CaILbVT774A38Dftjzihieo1FWQrZ8+4O1ndV4yRW27u27NtFEqqgacPfrGtiJLg8gJP0UcbF3lwtpgLgLkxymPf4UBs2ydoWIyrcRieQIP8Ks+2UCSYH8Kx+9aweIbNh2dLiiRxykjlPL4qIWtXr+zpZiSOMcSBpr1oA8t7WtOYW4jHwYH+FQd5NmJfsNbaIYGPA8j79Zlu9vNgrDnMDn4SZMnoKMsBvRbxMG2T0III/p71AfPOJsZHZDxVip9IJH0Vqe6G6gw2HF19Lt1QSD7kHXL6aC/KBsv2Pj7oHB4uKfBvpDA/FWi7rbw+y8CjuPuiSjH8IrpmHpoDi7xrnIDXZbvV69vpQDljD6TVPisRatYzO3NI01jxorwmwmZZJDKwGWDxkcNedc4jde0UIfTmdOEcaAAt697Ld221m0CZiTyjpQgcHc7PNkOWYDR8QrStobqWlf7oQqmDmGgy9dOIrRdnbtYc2wqhXXKMugIigPm3D2AVI1zzppyrsbGuse7auf+JPr4V9EYHcTDpddsi5XGogR/SrcbCtIsWwF6dKAw/djc64+V7jEqv8AtkmRHMA6fyrYsKRbsAp3soAgkA+iub+ChS72h2gBGnA//RT1myrW5HAideI6g0BR3NiWL7N3eUlSIInjHoNUO1txYA7J+PX+HhRutyCFYQSNG4z4TSS0GkSJU68wR/OgAHyf7KuWdqW+0WO7dE8pyHn6qVHdiwBirBiJd5+BuV5QAX5T/bM/smH+dxVDFE/lP9sz+yYf53FUMVX8brpen8LBgtTHntJWz9pPZZmSJZChkTAYgmNdD3Y9BNWdzfXEM+c9mTLkjK0HOqoR50iFQAQQRrqZqrwWGV82ZssCRqonWOLkDTjEzU2/sRVdQL9sqwJDEiNCo6xxJ58FbnpUUHUUeq8xLNU8rrLOeYveW9cYMcoIvLeGUEQ6ItteJPdCoNPE1xf287dp9zsp2ihXyW8sjOLh1mSWYCZJ00EU5a2RZbN98KsOyjNGoVsubQ8DKEde9+CaX+DWw6KcQhDZpKlYWACJlp1JI4cqz+V9u9GPxrNbcN2d4Li4o4rLba6ST3lJUEiJADSIGg10pxd5roDhVtLnZnGVI7NmTs3a3r3Sy8TrxJ0mk2w0AH3xa1jQMhiSBB78c59APDgexsC3JHsuzpzkQfQQ2tZX1VmT3oN0uUyHa2xdRbSo2Tse0yMujfdD3pJmdNOHCudq7VuYi52l0gtAAjQAAQAP4+kmncZsxEth1vI8x3QRIknkGJ4R8fhNdNRScl1WySKi+ske0qVKoyQVXm53+oP6tvlJVHV5uc0Ygz+Lb5SV0YbWx8znxOql5ButRds4ZnsvkaGymPTFSFuDjNQ9s2e2w962j5GdGVW4wSIBqyFbMV3DwqvdYXAOUjx1n01reF3BwpAdLdsH9EH01iGxLzWLrA6FCVMdVMH1aVr+7e9WgBPKgL/GYKzhMO0ooUAhdAOPT11K3cMYa2WBhiT6iSaF9+3xN6ypw9vtIYSvPwMGAQKg7uYja/ZgG2gUHhc4x0gGR79AaK269jOHyLMyJUHXrw0p4bGtoJCKCOgApixjWtwH1Ux4weYpra+2wq93jwoDKvKphPZOPw9u3oezbOegzDj8dXex7S4e2ttB3VHvnmT4mrBtmqWN9x37gCz4CYA8Jmhnbe3RabInePuvR0n6aAsr21Fe8ttfOaZMTlHUxVth1e3bLFc2QlWbmPT1H/ygvZu3LV66jg9myjK8aBh7k+PEyPXRa20SEui+y22Kyj65XUagN1PQ+qgLDBY3tbLAGMpEcRlblqOX9avtn52Q9vBMCGHP0xzoA3U2suIDpnIujiQIBWdJ/vWibZO02F1rZGZRAaNQZEz4HwoDzb+z0a0FKyuaAZ83WfWPCmW3nt4PDzdMKohcvEmNAo5mmsbjCWK+5B9+NAfeqvubC7e4DdCsijugg8ebemgOdh73Y+4va4ewz2s2odh5vHTWRp0+OjbYO+9vEALcR7NyYh+BPUHpPUComxx2a5VgcwRwYc1PQiK7fDrlysM0EkSJI6xQBarSNai3LYMhdKprV+4gyq3/ACUnUMvMSeH98KssLtVSAHGRpgTwJ8DzoDi7s4wWkAkajlPXwqpv2Wz6DK4ENB4iKv72I0I46cKGdrYllsvdAEopmOMf3pQE/BYgtiMKDxDXJ8fuVyDSoL8nO3Vv460MxzDtJU9BbcAj36VAdeU/2zP7Jh/ncVQxRP5T/bM/smH+dxVDFV/G66Xp/CwYLUx57SdsiSzAW+0JUcMojvAe7BEGQDz1q2uZV7xwSZRoe+h7xOUExykEdNJ5VVbGUFzN4WSBoxiJkADX/llJ8Ax5VMxthcjt7LR5XRQFDEFi+XjI1YyB/Stabah/r3zm1TPP/fsSZyR94EniSO97kEaBTlBkH3xyIqNd0dow5E5VKgpmZgJcBYYlT2iyUAgKvDlLcsJK45eI0LWyTqzz50aMxJ9MDNApu1aIIYY62GaWkhJUkAHMcxykgLpzjXUVI+f8TRPnrHebT2vMTHmkaw0aZZA148NPRUay5BJ9hhlZroAUE80GXuz5uQjhrJiO9Mu7cc5vv62TmEABADzkd7kYMjWQ0SQJiYK+8DNiTbknNLJ3SHJAyg5tbgRiQMsEk8NcN5/+QtH/AEPO6kwcC4krMIZCSM0DKNSsgHkTPpg4fadpVyvYDQSSJA4ljzWeDBeOmUUyu3b4J+6mTx808IHToAPVUO5cLEk8Tx5fwqGVXtj/ABE0aXY/6y3vbZsMQfYyjjMRroco4CBmyzHIHjNUor2lUcpuWkkjBR0Cqw2EpN0x+Cf4rVfVxuos3z+rb5S1LhtbHzIsTqpeRe2lb1VJTDQNNQakW0qws2xVkK2fNuIstbvPmHF2P/sT9NEOysYVGYctauPKxs21YuI1sANczFl6GR3o5A60I7MxGmpoAy2Xvvi7hy2lRV5vcJ+Ic6MMFisQ6wuJs5+J1n/1igndXZ9q65zvAHKY0rTNnbu4RYZRBjjmNAN2toXZFu8FLH3STHhTO0bETNObWa1blgwoQ3l3ti0cneeDA4/woCy2/tMWsGzFoI0X0mqDdPC4bHo1t0K3VDQwJBdTzJ4Eg8qotp7UxmItWlNqSoGdoiSRAZhwGn01K3X29ZsErcLG7EIbakgN0aPOnqOHSgK7eDd+7gbq5oIzShEwxBnWefh0o57e1cwvshU7a3qGttxtngYPISPOHhPWvcbjjiLB9kWWNoqAw4NM6OvQjjP89BfZ9u9s9i6OHsXQVhtAw5ZlnRoM6UA75OVK4jEOsaD082OUnpy96iPYe0u/ccgKrsY5Djw14ihndPFFO1yEuztAUCCTrDCPTryomwFlWshH1YEz1kmTQFg1wBwGESY6VZYW6Et8cyyRJ9yeh6D/AO1T4MggKwzIDAbmh/jEVZWsPkZ1iVYTM6H+/i50BZ7P2lCOGUyJKjr6D1r3D4ie8vmnryPNT/Oo+ykKRIm2QSOZU9P41LwdkCckEfEedAdWdpZFZSmokgTII8D9FSURHTkUYSAdCDzU9PA1xb2ZBLcVIkcyp5x/LnSWx3IgMp5jQx/OgOFxSBAHZlYQuvEdDPMeNRsfBUq8TwOsGCInodDTeIsEhg3udD1K8jAquv2DftyjyyiAToY5SPpoAW8l2GWztsWBqyLfk+AAyj1gg15XXk4wtxN4ALrZrnZ3pP8A2rHxRXlAXflP9sz+yYf53FUMUT+U/wBsz+yYf53FUMVX8brpen8LBgtTHntOktk6AE+gT/CuvYz/AIDf+J/lXeDxz2mzW2KsQVkRwMSNfQKmNvNiTxvNxDcF4jQHh8Vc8ci2e50PLvmsQlwVw8Lbn/tb0dKS4K4dQjkaa5Tz4cvEe+KmHeXE/jTxnzU49fNrw7x4iQe1Mjh3U6Efg+J9+s2p7X+lxMfk8P2+BEOBufi34T5jcPerz2G8TkeOHmnpPTpUw7x4iZ7Uz+inj/x8T79ejeTExHa6DQDKkRy9zS1Pa/0uIvU2L9vgQ/YdyJyPETOU8Jjp1rn2O0TlaOM5TEdZipy7yYgf7nXTKvE6k6AayZ9NNtty8UKFgVK5YKjQcNIAgxpPSaNU+xv9fIvPYiDSpUqiJRVcbqH7uf1bfKWqerLd+4Fuknhkb+K10YbWx8znxOql5BtavDnUg4oKCeEUL3ttKhgAsTwH9aods7Wv3lZJKoQdF009PE1ZCtlNvZdXGYy6ynMsBAZkCAROnKZNBmLw9yxcyOCjjl1HIjqD1FE2yMR7AxVtry5kuCHU80J1joQYPqrRMfsPs4LKuLwNzUBgC1oHp09Wh5weIGNWNoMpkEg+FWi74XwAvaGBRnjvJKt0lsK5WZKqwlT1GbipHQ8Km7s+RsIQ+MIuf8FJyg/8iQCw8NKAD9jW8ZjmyWsxHurjTkUenmfAfFRvsbc5cLL3mzEygU8+reJMeoVo+EwFu0mVUVFUaBQAIHgPCssba9zae0ES1KYO1czM0+eEMiPAkDToaAL7WxUsKLhQOjiLqMJEEakAj4vRWa2Tbt4u4MPaKLnaA+pCz4+aOg9FaTvBvX2d63bCMwuTmaO6qgwdeZ8KEjhCMc6GXDqGVj7oR3QOnMeqgCXZe17bAB/Oqj3o3WXEiUJVh5szlPgenpFWWDwCKjMBmIInqBRLiceqragCGEfEKAyPdnee5sq7lvWwQdLigax+Ep6ifXRRvHtzCNaF+xcUlzoqnvSeMrxBHOpG9+6a462RaIXE25ZQdM681njz9RisowuEa3ehhlZG708iDrNAaVsfbK2iUfVSJMjQ8OXHjzohwuLt3Vz2zEeevNT+F4g1n+FvjMCstm84nT/4Ku9l40oxyQBHMa9ZNAFmGvOilRGuqsNRoeBFS8HelS4BUnzl6N+EPA1B2aDGde8rDvJPmtzirHDWSUlGI6aDQjl/SgHDibi2yFIOkq3oMlSPipzDYuFzQQGElT7lvDqDSs4PLmcaqwBy8IYcSK6s5uzMEEdGHIcjHhQHF/EjL3lkiNR+Cefq6VVbQd7kpaUBwp1Yd0jwPxxU27Z7MtJ7jeaeIB5g14t+F1XvQYjgfDwoAC8n2FvJt9O2DZjZvEEjiIXhXtH2zEHszDN43I6x2TyP6UqAo/KNsPEXdodpbsXLiHDWVzIuYZluYgkac4dT66HPsbxf5Lf+DNbtSrjq4OFSTk2zspYydOKikjCfsbxf5Lf+DNL7G8X+S3/gzW7Uqj6PpbXu4EnSFXYt/Ewn7G8X+S3/AIM0vsbxf5Lf+DNbtSp0fS2vdwHSFXYt/Ewn7G8X+S3/AIM0vsbxf5Lf+DNbtSp0fS2vdwHSFXYt/Ewn7G8X+S3/AIM0vsbxf5Lf+DNbtSp0fS2vdwHSFXYt/Ewn7G8X+S3/AIM0vsbxf5Lf+DNbtSp0fS2vdwHSFXYt/Ewn7G8X+S3/AIM1L2Xu9iQ/fw18DKf9tuMitrpVvDA04SUk3mNJ42pOLi0s5kr7Bu5x973oAOvZN6qYxG7l4kfe96CRJ7NuFbDSrtOIwrygblX8SbbWMPeJQFY7MjQkfhR0ou3Kt3bOEt272HvqyqAVNtm4acRIrR6VAASW71vOLSXlVjIHYvA9Eju8B/Wnht3ErGbB32MgGLZiOokD3qN6VADV/aQyGLGIJjzexfpw1EUJXsFeW0fY+DuW3IIANswk/oiNOgrUqVAZFudsbE2sO1nFWb7HMWDm2zEljJ4TGs+/UjbGxbrIht2b3aWmlfuTCV5iY05H361WlQGWYXA4gXbk4e/2d0c7bd0xr4zJOteewcScOi9jeDo0j7mx0k8Dw6VqlKgMq21sG6zjE2Ld8Yi2O6OzeGHTUQD8R4UM7y7uYvE3Furs+9buMPu0AFWf8IDl41vdKgMDw27GMUqfYl89e5w+PWassDsjFgEthL4183IdfGRzraqVAZLgtnYu2IFm/rr/AJbSDx/lRJYv3Ik2LwYiHHZPBP4Q00NG1KgAq5cuZSq274nUfcnlT72op+ximySbN9XIhgLTxPDMNNKLqVABPb3AuQ2LzrOv3JxKnnBHEV01vVfuN45Tys3Bp73SjSlQAhg7LNjLLLauqi5yxZCo1tssyR1IHrpUX0qA/9k="/>
          <p:cNvSpPr>
            <a:spLocks noChangeAspect="1" noChangeArrowheads="1"/>
          </p:cNvSpPr>
          <p:nvPr/>
        </p:nvSpPr>
        <p:spPr bwMode="auto">
          <a:xfrm>
            <a:off x="63500" y="-790575"/>
            <a:ext cx="2819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AutoShape 6" descr="data:image/jpeg;base64,/9j/4AAQSkZJRgABAQAAAQABAAD/2wCEAAkGBhQSERUUExQWFRQWFxcYFhgYFxgXHBgXGhgYFRgXGhoXHCYeFxsjGRcZHy8gIycpLCwsGB4xNTAqNSYrLCkBCQoKDgwOGg8PGTQlHiQzNTQyMDAuKiwsLzQqNDAvNSktLy81LCwsLC0pLywsKiwvLC8sKiksLDE0LCwsNCwtLP/AABEIAKoBKAMBIgACEQEDEQH/xAAcAAABBQEBAQAAAAAAAAAAAAAGAAMEBQcCAQj/xABNEAACAQIDBQMEChAFBQEBAAABAhEAAwQSIQUGMUFREyJhBzJxgRQ1QpGTobKzwdQWFyMkUlNUZHJzdJSx0eHwFTM0Q2IlgpKi8cKE/8QAGgEBAAIDAQAAAAAAAAAAAAAAAAMGAQIEBf/EADMRAAIBAgEICQUAAwEAAAAAAAABAgMRBBIhMTNRodHwFSJBUmFxgcHhExQjkbEy8fJC/9oADAMBAAIRAxEAPwAw3536xWFxnYWBYy9hbuE3LbuczveQju3VAEWhy5mqH7aG0PzT4C79Yrzyn+2Z/ZMP87iqq8KcIbQFztRd1krw4sRofAKP+48ImvIxFerGq4xlZeh6+HoUpUlKUbstftobQ/NPgLv1il9tDaH5p8Bd+sVVAYTPGa4UyHvHjnzaEAAAgL/Hwg9djg5/zL0awYXhrEjLz0+Phyh+5rd9bib7ej3HvLP7aG0PzT4C79YpfbQ2h+afAXfrFVht4Lk9+dNIT165f79enn3oLnG6bcHjxzZljgOGXN744cn3NbvrcPt6Pce8tPtobQ/NPgLv1il9tDaH5p8Bd+sVW9ngj7u914DTw4a/04nnyFwkTmuzA7ukFuYJy8I1kHnwEU+5rd9bh9vR7j3lp9tDaH5p8Bd+sUvtobQ/NPgLv1iqlVwpVZa4GyjNl4ZoMmWB4noNJHnamnDawWVouXpAldBqZiAIjmDqRw46wH3NbvrcZ+3o9x7yy+2htD80+Au/WKX20NofmnwF36xVcBgjGt0RGYjnBAPWARLeHXlTN+3hcjFHu5wO6DEEkgAebwAkn0QJmaPE1l/7W4wsPR7j3lv9tDaH5p8Bd+sVZ7vb84/E3uzLYVe6WkYe6eBUflHjQHNEm4P+qP6p/lJW1DFVZVIxbzehivhaUacpJB020MaP93Dfu1z6zXLbTxo/3cN+7XPrNSitM3Er2zwxkbVxv43Dfu1z6zXo2njvxuG/drn1mvEWuwKAbba+NH+7hv3a59Zr3/Fsb+Ow37tc+s0tDXHA0B1/i2O/G4b92ufWaTbXxo/3cN+7XPrNeqaU0Bx/jGO/G4b92ufWa7TamOP+7hv3a59Zru0gr1loDk7Sx347Dfu1z6zTb7Xxo/3cN+7XPrNehoplzQHJ2/jvxmG/drn1muxtzHR/m4b92ufWaVuxzpG3FAc/ZBjfxmG/d7n1mvPshx34zDfu9z6zUrZuCV28K62xsu5bANq2bsmIBAI8TPKgIY3gx34zDfu9z6zXrbfxw/3MN+73PrNBO3N+3wd027+GdWiRBmRyPQ+omqHaXlOd7cKnZk82iR71AaZc3sxgMdrhv3e59ZqJi9+cavmvhT//AD3frFY9g98ryPJull5htQfpFG2D2vbuoLgIE8iRx8PCgCA+UTH9cL8Bd+sU0fKPtCdDhP3e79ZqqxGGIAJGh4eNQ4igDjdLfjF4jFpZvdgUYP8A5dp0YFVzDVrrCNOEc6VVG46j2fZ9Fz5tqVAMeU/2zP7Jh/ncVTGyXvdmgSxaugAkZpMAuw7QiQAZzCeMAcOb/lP9sz+yYf53FVTYS0+UFr3Y2yWVSTcgkQWhbYJgEiTESRxNeHiHbES52HuYdXw8edpc30v+6wtliQRmAScxlUzF+mkDnC+iuLXbWzaX2LYUyFVmQSXUTqZJLaTOs+Jqvx+zr9oOWuSqm3qtxiHF1WZHU8GUi3x8BT1rZV0qXfEC2qWrd6Wa6xC3TkWAikzyMdaju29Dv6cCSytpW/iShhsT2QQ4a2yhIViFLeYAWBzedABPiK9stfyK64e00qrBtSVUpoIZoRSpmF0485qp2pau2LhtNdLQFIKuxUqyhhE8ircIr3AYG9cRmtMdHtoVDEFiwYL4QAh1J0HhWMvrWs7+nA2yOrdtW9e31LXEvf7SGwlguS3uFM5GCEangCwWOpHhC7LEZ8wwdrUBSMqlWgs8kZoJPGf+KxyqBbwdxkd7WIFwoIdVa4GVCw1GZRmTNlkr4U0cJeD3rfaEGwLhfvtEW2yNljjq3TgTWXJ+O7gYyV4b+JPxm0rloKLmFw4BkICgMRGaACYEt781Cs7eKoENmyyiYzJOpYtPHqzf+Rp/aewXQXS19LjWRbNxAbkqLmXKQXUBvOWYP8Ipg7u3ezsXYGS+wRWk91i+QB9NJOvP361l9XKze3OkzH6ds/vzoHF3hEQ2HsNAOU5BI4wNZlRPDn1FMptqGY9lays2bJDBPNCxlBhgIkBpgknjXWK2H2aBrl1FJzQuS80hbjWpzLbKjvIdCZiNK5v7BuJcCsVym32ougk2zbic4MSdYWImSBGorVur2+xslSej3HDt/uleww/Mj7mO6SAJHLSBxqfuNcnGMYAm2+g0A7ycB0oaFEW4p++j+qb5SVtQm5VY32mteCjSlbYaKpr26mlN26k5dKsRXSuKRXjk1KuW5pi5b5UB4gFNXcPPA164Iru0daA7SzArv2NOopwivASKA4CxxrpjXLmYNccKA4C6muhZA1rleFLPpQCE+qoG3Melq2c7ZSdARxmrRSIrG/KDtq7fxYshgQrZVVddSQATFAP7F8oF3C4vvNKtoRPd8PR6aPsP5WLBVtGDqRAInP4Aj6YrMd4fJ7cwuLsozSl0qFuNyJIDSOUSDRjvV5IHFhXwdwtcUDMhgZ+GqnkfSedAXW8flM2f2cXJZyvmhSYnkW5HwrG9q7Qwdy4WyXSJ0Ex9IqHvBsHEYUgYm0yM3AmDMf8AIaE1Sg0BZbUxdlwotWshHEyTPx0xhccbcRBgyA0kT4ioyGpOHwymWdso8NSfRQGx4LeW1i8DbdF7N1lXQagEdD0PEVWXWqu3UCLh+4GAzGc3M9an4m4JoC83DuD/ABGyPC58g17THk9H/UbR/wCNz5BpUA55T/bM/smH+dxVVKY+21hLV1Xm2zm2yEDRyCyMGH4QkEcJ4VbeU/2zP7Jh/ncVQXtIN3crspLKoAyxqdT3lJkKDXh4i7xEknp4I93DWWHi32fIS/42ro1u8jdnlsi3kYZk7EOqA5hDyHaTpqdI4BWN5GRbgVYLW7NtJyvlS0wIzBhDkiZ0GpPChY3zbuBSzuMrM3czGSQFH3NNBo3KmlxrOwCswDNcIyqJCpCe6GnfJ4io0qmlP1/fySN01ma9P18BNtfH27zG4EZLrmbgzApPMrPeE/gnhyMVJ2ZtkYZRky3GN1LjDvBcio6FCWAOY9o2oBAgcao7SwNST6Yn4gBUHDXy7t3rgGZgAE7sKY84prqDz51HBybckbyUUlFhF/iCWu09jq69opQm4VOVCQxUBRrOUDMeU6TrTm0tro7XntI6PfDC5mYMq5mDuEgSZYcTwBPpAimPLcbuQZc0gLJzuRaAzAycq+uafvYl7dtO0JGn3R1AOUxoYgiJ4mI0qRwmurfnwNFOD61uef4wyxu9Avm4t1D2T5CuQqr22RAoMxFxTB7rddCIrzZ29RsvayqWtKmS4jEd8C7cuq3QMucQeoPWhDHK4VMt1sxZV4W+9J7xPc4hZOkcKmWLRUauz+LZdPDuqK1dSa6+VnNlTg+pk5ud5f7U22l5AJvqQH7gYG2S117oJE8e/ExyFRG2uThBhjmgXTcGugUr5kfpy3Sar6VQupJu5LGnFKxJvY9nQIVtwvAi2itHQsoBI9OtXO4Y++j+qb5SUO0SeT9ZxZ/VP8q3UuHbdaN9pHiElRlbYaJbFOk8q8PCvKsZWxMulRWUk1JemyKAYK/FSkU4WE1Gvk+igJPbU6pBFV1piKl270caA6ZqaZhyrt3FNEQaAae5XvGuiorsCKAEPKRtp8NhgLZhrhy5uggk+usm2Jtf2NiEvCHZTJnWSZnjW4bxYG1iLZtXRKt74PIg8iKxXendVsEwGcOjTlIEGOhHXxoAw3y8pOGx2BCm264kEZYHdHWSeII5caE8H5RcfZy5cTchRABggDpBGvroe1J0E1Jw+xL94xbtO3oH86Akby74YnHMDiLmYL5qgBVHKYHPxqjozwXkn2hcj7kqDqz8PGADRbgfIA2Wb2J16IkfGxM/FQGPya6CmtE3q8lRwwzWnLdQ0A+qKz1lytryNAajung2bZq3WOgdkKxHAwD46a01f1OlVu5m8T9g2G0yBs48J4j6at21NAXfk99sbX6Nz5BryvfJ+f8AqVr9G78g0qA78p/tmf2TD/O4qg/EXLeZcxGZZZROvArMegkeujDyn+2Z/ZMP87iqCmRu0d5hQqrGQtMSzFYI6gc+FeHiUnXld82R7mGb+hG3OdjysgeZGZwI11IWToPCSfXTaYRCTlYgqMpytqJ72viZmmsVhyTbeO+LikxyUgqR6AGk+NM2bNxXDqv+apzz7hpzAt6AxWPAVGo5rqXK+CVyz2ceX8lkcQoJGYSCAdeZ4D0mucOi5MqGV1WQZ4SDr1marlw5ViQGjtGc6EyETKPWX7w61IweJy2eDFlST3HEtEmJGstWsqVl1XsNo1LvrKwuxsZSsghwBEzKqMgiOERy512yW+6GcmQFCsx7w5Ag8fpqJg0yPlJuAhbaCEJDQMxJOUgDM3GRwqThM3aMVzdm2YsGUqVfQDLIEgievCt5K187NIu/YthLuWQSrH3JJHgYIn3iffrlMYhbKGUtExOsdfEUztJiMhALKHBcKJOWDGg1MNB9VNY5S+W4qkm2HKyCCWKlQsETGs+oeNRRhlJZRLKdm7Eu1i0aMrAzwjUe/wAKepjCYcooXNIAAGkcBFP1FNRT6pJBtrrCok8n/wDqz+qf5SUN0SbgD77P6p/lW6lw2tj5kWJ1UvI0YE0jXU6V3btZuFWQrYzcPTjTUGdRxqfs7CTJYc9KsBaHSgKK7hDXibPYifeq8uWySNB417ctSsAweVADNqwWMDjXJBB1olsWANYAJ4x1oY8o+LSzgrrdp2TkQjRJJ0MRpQD6oDXjkihDcDe4Yi2Lbse1Ue6iXUaZtKK71znQEd3NOJekVHc0rSnjQFdtEEOJJg1nnlQwpU2mJPMfT79a61pWGooA8sFlewtREh49UUBn27+HBgxzrUt37hSDlgaTWVYHaxtLCAT1ogw+/WIVOKkej+tAbXhNo6f3wqb7NkQKxvYm9V/ENlXVuQFQNrbyYtHZS9xI48RpzP8AWgNW3ltZlMxwr563mwZt4hhlgHUeM0dYDHYi6q5Ld24G92ZPpg015Qt12Fm3ciGB59DEzQFBulHZsec/FRGrzVXs3YlyzbRzGVhIjWZr3E4mKAMPJ4f+p2v0bvyDSqF5LLpbadon8C78mlQFp5T/AGzP7Jh/ncVQY+KY3CilRAXirNJMmNCAIEe/Rn5T/bM/smH+dxVB9rDMrMQwhmzEZdeAETPQDlXh4myrSb8PY93CpuhG3j7nGOxpSIAPeXOeGVWOWfT/AFr18XNw21KhhBhp7wPHLqOHWur2BDW2Qk96ZbnJ5/y9ApexJYMxzZSSmkRII4jjoa506dvHOdDU7+A3dvXO1CApBVmkqxgAqBPe1Jnw4GpaTGsTzjQfTTaYeHLzqQqx0Ak/GT8Qp6o5yTskbxi1dshW9o950cQ6kZQNc6ngRPrB6RXSX3dJTLOo1mCQSCBwgSNDz4xTvsb7pn55co05TJ+j3qaw+CKAqHOSSQIEiTJAbpr6fGpL09K05vkjSnoejP8ABzgsebhTQCbeZhzBmAPQYb3qeN4tmCR3TBLTEwDEDjx4zTa4IqxKsFBCrGXgFmANfE17bwZVmIcwxkiAYMQSDy4cNaPIbuvcLLSs/Y9wGJLqSwAYMymNRKkiR4VJrm3bCiBw/sk+ma6qKTTbaJoppWYqI9wGjFn9U/ykocoi3D/1R/VN8pKlw2tj5kOJ1UvI0XtJqfs68OBqs5052nCDVkK2X9KmMITGpp+aAVKa5dorxGkUB3WaeXHZD3sNaKEjI5kcjKwAelaXVLvdsY4rCvaQgMYKkzEjrFAfLmyNp3MPfVwcrKa3fdbboxmHFyMrcGHiOfoI19dZfvluXewiBrqoCWIzAySeQEDWdTRF5KrrQ6mR3ZIPWYU+mJoDQuzrhT0rw3Y40wMWnI/HQD97EhVM1lXlK2mWKJ4lvoo82vjJEA60A4/ZYxOLdX0Atwvp/s0BU7tbrjFqe9Dch4+NE+zvJ49tw1wZgBw5H0+FUW7d18LcyuCuv9mtjwGPW7b5ExQAv5ONmW7WPcDiFbT6K0TF7Js3Dqq5hwkT/YrGtnX8fbxznD2SCGaSw0YT6RI8K1Hd9sWzFsV2cEAqUkEeB6/0oC7w2FW2uUKFjhAihzeyyj91gIPIjj6aIMXiIHHSs9382nKgTDemgKXebGC0BaEd34gaEL7ZjNO3mLGSST1OtNu0UAV+Sr2ztfoXfk0q58lJnalr9Xd+TSoC48p/tmf2TD/O4qhiifyn+2Z/ZMP87iqGKr+N1z9P4WDBamPPaT9g7L9kX0tE5VOYs0TlVVLEx6o9dWeO3QNu2pz/AHR772kVsqjIvaRcZiYEi3MdCKp9nbTawzMmWWRkOYEwGIJIgiDpHoJq0u77YhnzkWyZcxlcDvqts8HzLCoACpBEnUzWlN0ci0tJvUVXKvHQR33XvDNOTulFnOO+bi50CfhlhEAa6inLG7DZ2W49tQtq7cJW4jBTagMjmYQhiAZ8elN4vee9cYMcikXlvjKD56IttfOY90Ko08T1pu9t1m7SLdlO1XK+RCJGcXG1LEkswAMk6aCKfhT7TP5bDVzZvZ4jsb7ZIIDsoNyARmGUL50giPTV1b3OU3MhusoZkt2xkBYXWtdsUuANC5F86CeIqrt7wXBijisttrhJaGVigMQCAGB0HDXSnF3nujPlS0uZ2cEK023dOzdrcsYLLMkzqSdJpB0V/lt3GJKq9GzeNvsdVw9q815QLlzIcoZsihczM0CWIle6vvzw829soYe4EDFpRXhgFZc091gCQDAB48GFNWdruq2Vy2ytk3CoZZDdp52cE97oIiI6601j8e11gzBVCqqKqiFVFEKoBJMDxJNaScMnNpzfO83ip5Wd5s/xuI9KlSqEmFRBuN/qj+qb5SUP0Qbj/wCpP6pvlJXRhtbHzOfE6qXkHr3DWOb4eUrF2sbdSy4tpaOSMinMYBLHMJ58q2C6JrGfLBsA2sSmIUdy8IYj8Yo+lfk1ZCtlxu15drySMUouDSCihSOs6waMML5bsGyyy3FPQgH4wYr55FS8Fs67d/y0Zh1HCgN+Plswf/P/AMZPxVFPlzwqnRLhB/4jT/2rLNm+TjG3eCD1n+lXVjyK4xuLovvmgDTE+XKzrktv64H8DQ1tbyrXLxlC6L0zkfwpWPIXfPnX1H/aT/8Aqhvenye4jAQXIuWzwdQRr0IM5T66AWL3wu3POYt+kS0eqnt3t+Wwt2SoNsn7oOZHUHqKEu1qXsjZ7Yi8tteZ18F5n3qA3PamOBXu8xM1QJhGIJmng2WAOQA18K8tY0pMe9QDdu2eeopNh7YuyDqyxB8K7e9m1FVmIbNirSjoSaAY3w2YAiXlPmmG9B4H39KrcLvXdsJCcSPTVzvtso3MKWD5Tb7xB4MBy9POgHA40A97h1oA02LvNincN29mwBxz6k+/pRQNqNplx+ct7lUED0R/OgLB7RwywSA3p/lRNa38wgT/ACkUgAd0AfwoC+beFkSHOY8j19IoF2rtft7rRrl505cxZxbxnFi2dO0blPQfSavdl7ilUuWwZIXMH/C6EemgA/s64a3NSTaIMGRXpsz6KAIPJYgG07X6F35FKnvJlbjaVr9C78g0qAneU/2zP7Jh/ncVQxRP5T/bM/smH+dxVDFV/G66Xp/CwYLUx57S23XvImIzP2fdS4V7WApuBe4JbQHNGvpqbtMYUYY5OxkrZNooT2vaHW/2onuKNQFIgQIqs2BssYjEJaJKqcxZh7lVUsTr6APXVpjdzzbtqc8XHvvaVWIVRbXtIdm5EhJjow61impum7RzG03BVM7z5ueewG6VXFzdW8uaTbGVkUd/z2uLnRU0liRy0Ooruxuyc7Lcu2gEtXnYrcVghtQpVz7jvMAT6YmovozvaxL9WG0pKVTrmzOzxHY32ywwDMgNziuYZQNWJkAemrq3uehuZTcdQ7raQZVLLda0bzLdhsoCLocpOprEaM5aF4CVWMdPmC9KrX/AibFm4ji5cvXOzW2gOkLmMsQJIJWY0GuvTjb2ylw9xbav2k20dmHDMwJheqxBB8aw6ckrvm5lVIt2XNitpUqVRkgqvtyT98n9U3ykqhq73P8A9Qf1bfKSujDa2Pmc+J1UvIPpmhrymYdG2bf7QTkXOh6OPNPxx6CaILbVT774A38Dftjzihieo1FWQrZ8+4O1ndV4yRW27u27NtFEqqgacPfrGtiJLg8gJP0UcbF3lwtpgLgLkxymPf4UBs2ydoWIyrcRieQIP8Ks+2UCSYH8Kx+9aweIbNh2dLiiRxykjlPL4qIWtXr+zpZiSOMcSBpr1oA8t7WtOYW4jHwYH+FQd5NmJfsNbaIYGPA8j79Zlu9vNgrDnMDn4SZMnoKMsBvRbxMG2T0III/p71AfPOJsZHZDxVip9IJH0Vqe6G6gw2HF19Lt1QSD7kHXL6aC/KBsv2Pj7oHB4uKfBvpDA/FWi7rbw+y8CjuPuiSjH8IrpmHpoDi7xrnIDXZbvV69vpQDljD6TVPisRatYzO3NI01jxorwmwmZZJDKwGWDxkcNedc4jde0UIfTmdOEcaAAt697Ld221m0CZiTyjpQgcHc7PNkOWYDR8QrStobqWlf7oQqmDmGgy9dOIrRdnbtYc2wqhXXKMugIigPm3D2AVI1zzppyrsbGuse7auf+JPr4V9EYHcTDpddsi5XGogR/SrcbCtIsWwF6dKAw/djc64+V7jEqv8AtkmRHMA6fyrYsKRbsAp3soAgkA+iub+ChS72h2gBGnA//RT1myrW5HAideI6g0BR3NiWL7N3eUlSIInjHoNUO1txYA7J+PX+HhRutyCFYQSNG4z4TSS0GkSJU68wR/OgAHyf7KuWdqW+0WO7dE8pyHn6qVHdiwBirBiJd5+BuV5QAX5T/bM/smH+dxVDFE/lP9sz+yYf53FUMVX8brpen8LBgtTHntJWz9pPZZmSJZChkTAYgmNdD3Y9BNWdzfXEM+c9mTLkjK0HOqoR50iFQAQQRrqZqrwWGV82ZssCRqonWOLkDTjEzU2/sRVdQL9sqwJDEiNCo6xxJ58FbnpUUHUUeq8xLNU8rrLOeYveW9cYMcoIvLeGUEQ6ItteJPdCoNPE1xf287dp9zsp2ihXyW8sjOLh1mSWYCZJ00EU5a2RZbN98KsOyjNGoVsubQ8DKEde9+CaX+DWw6KcQhDZpKlYWACJlp1JI4cqz+V9u9GPxrNbcN2d4Li4o4rLba6ST3lJUEiJADSIGg10pxd5roDhVtLnZnGVI7NmTs3a3r3Sy8TrxJ0mk2w0AH3xa1jQMhiSBB78c59APDgexsC3JHsuzpzkQfQQ2tZX1VmT3oN0uUyHa2xdRbSo2Tse0yMujfdD3pJmdNOHCudq7VuYi52l0gtAAjQAAQAP4+kmncZsxEth1vI8x3QRIknkGJ4R8fhNdNRScl1WySKi+ske0qVKoyQVXm53+oP6tvlJVHV5uc0Ygz+Lb5SV0YbWx8znxOql5ButRds4ZnsvkaGymPTFSFuDjNQ9s2e2w962j5GdGVW4wSIBqyFbMV3DwqvdYXAOUjx1n01reF3BwpAdLdsH9EH01iGxLzWLrA6FCVMdVMH1aVr+7e9WgBPKgL/GYKzhMO0ooUAhdAOPT11K3cMYa2WBhiT6iSaF9+3xN6ypw9vtIYSvPwMGAQKg7uYja/ZgG2gUHhc4x0gGR79AaK269jOHyLMyJUHXrw0p4bGtoJCKCOgApixjWtwH1Ux4weYpra+2wq93jwoDKvKphPZOPw9u3oezbOegzDj8dXex7S4e2ttB3VHvnmT4mrBtmqWN9x37gCz4CYA8Jmhnbe3RabInePuvR0n6aAsr21Fe8ttfOaZMTlHUxVth1e3bLFc2QlWbmPT1H/ygvZu3LV66jg9myjK8aBh7k+PEyPXRa20SEui+y22Kyj65XUagN1PQ+qgLDBY3tbLAGMpEcRlblqOX9avtn52Q9vBMCGHP0xzoA3U2suIDpnIujiQIBWdJ/vWibZO02F1rZGZRAaNQZEz4HwoDzb+z0a0FKyuaAZ83WfWPCmW3nt4PDzdMKohcvEmNAo5mmsbjCWK+5B9+NAfeqvubC7e4DdCsijugg8ebemgOdh73Y+4va4ewz2s2odh5vHTWRp0+OjbYO+9vEALcR7NyYh+BPUHpPUComxx2a5VgcwRwYc1PQiK7fDrlysM0EkSJI6xQBarSNai3LYMhdKprV+4gyq3/ACUnUMvMSeH98KssLtVSAHGRpgTwJ8DzoDi7s4wWkAkajlPXwqpv2Wz6DK4ENB4iKv72I0I46cKGdrYllsvdAEopmOMf3pQE/BYgtiMKDxDXJ8fuVyDSoL8nO3Vv460MxzDtJU9BbcAj36VAdeU/2zP7Jh/ncVQxRP5T/bM/smH+dxVDFV/G66Xp/CwYLUx57SdsiSzAW+0JUcMojvAe7BEGQDz1q2uZV7xwSZRoe+h7xOUExykEdNJ5VVbGUFzN4WSBoxiJkADX/llJ8Ax5VMxthcjt7LR5XRQFDEFi+XjI1YyB/Stabah/r3zm1TPP/fsSZyR94EniSO97kEaBTlBkH3xyIqNd0dow5E5VKgpmZgJcBYYlT2iyUAgKvDlLcsJK45eI0LWyTqzz50aMxJ9MDNApu1aIIYY62GaWkhJUkAHMcxykgLpzjXUVI+f8TRPnrHebT2vMTHmkaw0aZZA148NPRUay5BJ9hhlZroAUE80GXuz5uQjhrJiO9Mu7cc5vv62TmEABADzkd7kYMjWQ0SQJiYK+8DNiTbknNLJ3SHJAyg5tbgRiQMsEk8NcN5/+QtH/AEPO6kwcC4krMIZCSM0DKNSsgHkTPpg4fadpVyvYDQSSJA4ljzWeDBeOmUUyu3b4J+6mTx808IHToAPVUO5cLEk8Tx5fwqGVXtj/ABE0aXY/6y3vbZsMQfYyjjMRroco4CBmyzHIHjNUor2lUcpuWkkjBR0Cqw2EpN0x+Cf4rVfVxuos3z+rb5S1LhtbHzIsTqpeRe2lb1VJTDQNNQakW0qws2xVkK2fNuIstbvPmHF2P/sT9NEOysYVGYctauPKxs21YuI1sANczFl6GR3o5A60I7MxGmpoAy2Xvvi7hy2lRV5vcJ+Ic6MMFisQ6wuJs5+J1n/1igndXZ9q65zvAHKY0rTNnbu4RYZRBjjmNAN2toXZFu8FLH3STHhTO0bETNObWa1blgwoQ3l3ti0cneeDA4/woCy2/tMWsGzFoI0X0mqDdPC4bHo1t0K3VDQwJBdTzJ4Eg8qotp7UxmItWlNqSoGdoiSRAZhwGn01K3X29ZsErcLG7EIbakgN0aPOnqOHSgK7eDd+7gbq5oIzShEwxBnWefh0o57e1cwvshU7a3qGttxtngYPISPOHhPWvcbjjiLB9kWWNoqAw4NM6OvQjjP89BfZ9u9s9i6OHsXQVhtAw5ZlnRoM6UA75OVK4jEOsaD082OUnpy96iPYe0u/ccgKrsY5Djw14ihndPFFO1yEuztAUCCTrDCPTryomwFlWshH1YEz1kmTQFg1wBwGESY6VZYW6Et8cyyRJ9yeh6D/AO1T4MggKwzIDAbmh/jEVZWsPkZ1iVYTM6H+/i50BZ7P2lCOGUyJKjr6D1r3D4ie8vmnryPNT/Oo+ykKRIm2QSOZU9P41LwdkCckEfEedAdWdpZFZSmokgTII8D9FSURHTkUYSAdCDzU9PA1xb2ZBLcVIkcyp5x/LnSWx3IgMp5jQx/OgOFxSBAHZlYQuvEdDPMeNRsfBUq8TwOsGCInodDTeIsEhg3udD1K8jAquv2DftyjyyiAToY5SPpoAW8l2GWztsWBqyLfk+AAyj1gg15XXk4wtxN4ALrZrnZ3pP8A2rHxRXlAXflP9sz+yYf53FUMUT+U/wBsz+yYf53FUMVX8brpen8LBgtTHntOktk6AE+gT/CuvYz/AIDf+J/lXeDxz2mzW2KsQVkRwMSNfQKmNvNiTxvNxDcF4jQHh8Vc8ci2e50PLvmsQlwVw8Lbn/tb0dKS4K4dQjkaa5Tz4cvEe+KmHeXE/jTxnzU49fNrw7x4iQe1Mjh3U6Efg+J9+s2p7X+lxMfk8P2+BEOBufi34T5jcPerz2G8TkeOHmnpPTpUw7x4iZ7Uz+inj/x8T79ejeTExHa6DQDKkRy9zS1Pa/0uIvU2L9vgQ/YdyJyPETOU8Jjp1rn2O0TlaOM5TEdZipy7yYgf7nXTKvE6k6AayZ9NNtty8UKFgVK5YKjQcNIAgxpPSaNU+xv9fIvPYiDSpUqiJRVcbqH7uf1bfKWqerLd+4Fuknhkb+K10YbWx8znxOql5BtavDnUg4oKCeEUL3ttKhgAsTwH9aods7Wv3lZJKoQdF009PE1ZCtlNvZdXGYy6ynMsBAZkCAROnKZNBmLw9yxcyOCjjl1HIjqD1FE2yMR7AxVtry5kuCHU80J1joQYPqrRMfsPs4LKuLwNzUBgC1oHp09Wh5weIGNWNoMpkEg+FWi74XwAvaGBRnjvJKt0lsK5WZKqwlT1GbipHQ8Km7s+RsIQ+MIuf8FJyg/8iQCw8NKAD9jW8ZjmyWsxHurjTkUenmfAfFRvsbc5cLL3mzEygU8+reJMeoVo+EwFu0mVUVFUaBQAIHgPCssba9zae0ES1KYO1czM0+eEMiPAkDToaAL7WxUsKLhQOjiLqMJEEakAj4vRWa2Tbt4u4MPaKLnaA+pCz4+aOg9FaTvBvX2d63bCMwuTmaO6qgwdeZ8KEjhCMc6GXDqGVj7oR3QOnMeqgCXZe17bAB/Oqj3o3WXEiUJVh5szlPgenpFWWDwCKjMBmIInqBRLiceqragCGEfEKAyPdnee5sq7lvWwQdLigax+Ep6ifXRRvHtzCNaF+xcUlzoqnvSeMrxBHOpG9+6a462RaIXE25ZQdM681njz9RisowuEa3ehhlZG708iDrNAaVsfbK2iUfVSJMjQ8OXHjzohwuLt3Vz2zEeevNT+F4g1n+FvjMCstm84nT/4Ku9l40oxyQBHMa9ZNAFmGvOilRGuqsNRoeBFS8HelS4BUnzl6N+EPA1B2aDGde8rDvJPmtzirHDWSUlGI6aDQjl/SgHDibi2yFIOkq3oMlSPipzDYuFzQQGElT7lvDqDSs4PLmcaqwBy8IYcSK6s5uzMEEdGHIcjHhQHF/EjL3lkiNR+Cefq6VVbQd7kpaUBwp1Yd0jwPxxU27Z7MtJ7jeaeIB5g14t+F1XvQYjgfDwoAC8n2FvJt9O2DZjZvEEjiIXhXtH2zEHszDN43I6x2TyP6UqAo/KNsPEXdodpbsXLiHDWVzIuYZluYgkac4dT66HPsbxf5Lf+DNbtSrjq4OFSTk2zspYydOKikjCfsbxf5Lf+DNL7G8X+S3/gzW7Uqj6PpbXu4EnSFXYt/Ewn7G8X+S3/AIM0vsbxf5Lf+DNbtSp0fS2vdwHSFXYt/Ewn7G8X+S3/AIM0vsbxf5Lf+DNbtSp0fS2vdwHSFXYt/Ewn7G8X+S3/AIM0vsbxf5Lf+DNbtSp0fS2vdwHSFXYt/Ewn7G8X+S3/AIM0vsbxf5Lf+DNbtSp0fS2vdwHSFXYt/Ewn7G8X+S3/AIM1L2Xu9iQ/fw18DKf9tuMitrpVvDA04SUk3mNJ42pOLi0s5kr7Bu5x973oAOvZN6qYxG7l4kfe96CRJ7NuFbDSrtOIwrygblX8SbbWMPeJQFY7MjQkfhR0ou3Kt3bOEt272HvqyqAVNtm4acRIrR6VAASW71vOLSXlVjIHYvA9Eju8B/Wnht3ErGbB32MgGLZiOokD3qN6VADV/aQyGLGIJjzexfpw1EUJXsFeW0fY+DuW3IIANswk/oiNOgrUqVAZFudsbE2sO1nFWb7HMWDm2zEljJ4TGs+/UjbGxbrIht2b3aWmlfuTCV5iY05H361WlQGWYXA4gXbk4e/2d0c7bd0xr4zJOteewcScOi9jeDo0j7mx0k8Dw6VqlKgMq21sG6zjE2Ld8Yi2O6OzeGHTUQD8R4UM7y7uYvE3Furs+9buMPu0AFWf8IDl41vdKgMDw27GMUqfYl89e5w+PWassDsjFgEthL4183IdfGRzraqVAZLgtnYu2IFm/rr/AJbSDx/lRJYv3Ik2LwYiHHZPBP4Q00NG1KgAq5cuZSq274nUfcnlT72op+ximySbN9XIhgLTxPDMNNKLqVABPb3AuQ2LzrOv3JxKnnBHEV01vVfuN45Tys3Bp73SjSlQAhg7LNjLLLauqi5yxZCo1tssyR1IHrpUX0qA/9k="/>
          <p:cNvSpPr>
            <a:spLocks noChangeAspect="1" noChangeArrowheads="1"/>
          </p:cNvSpPr>
          <p:nvPr/>
        </p:nvSpPr>
        <p:spPr bwMode="auto">
          <a:xfrm>
            <a:off x="63500" y="-790575"/>
            <a:ext cx="2819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3" name="Picture 8" descr="http://www.westsachistoricalsociety.org/images/FirstFamiliespostc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39449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http://www.cccoe.net/miwokproject/Miwok%20pics/Bmiwok%20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1624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2" descr="http://www.cccoe.net/miwokproject/Miwok%20pics/gre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2385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3DF49-BBEA-4375-AB21-1F35CCA615C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5364" name="Picture 2" descr="http://www.baycrossings.com/ADMIN/HTML/upload/download/289373515_Pictur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51720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http://www.cr.nps.gov/nr/twhp/wwwlps/lessons/locke/Loimages/LOIMG2B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8956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ttp://u.s.kqed.org/2011/05/19/LeveeSacramentoDelta0519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46588"/>
            <a:ext cx="42672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9149</TotalTime>
  <Words>317</Words>
  <Application>Microsoft Office PowerPoint</Application>
  <PresentationFormat>On-screen Show (4:3)</PresentationFormat>
  <Paragraphs>127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Lucida Sans Unicode</vt:lpstr>
      <vt:lpstr>Wingdings 3</vt:lpstr>
      <vt:lpstr>Verdana</vt:lpstr>
      <vt:lpstr>Wingdings 2</vt:lpstr>
      <vt:lpstr>Times New Roman</vt:lpstr>
      <vt:lpstr>Tahoma</vt:lpstr>
      <vt:lpstr>Calibri</vt:lpstr>
      <vt:lpstr>Concourse</vt:lpstr>
      <vt:lpstr>                            Different Views of the  Sacramento-San Joaquin Delta: How We See California’s  Most Important Ecosystem NOCALL Spring Institute  April 13, 2013</vt:lpstr>
      <vt:lpstr>PowerPoint Presentation</vt:lpstr>
      <vt:lpstr>PowerPoint Presentation</vt:lpstr>
      <vt:lpstr>PowerPoint Presentation</vt:lpstr>
      <vt:lpstr>Why is the Delta Important?</vt:lpstr>
      <vt:lpstr>Delta Fun Facts! </vt:lpstr>
      <vt:lpstr>Perceptions of the Delta</vt:lpstr>
      <vt:lpstr>  Home to Native Americans</vt:lpstr>
      <vt:lpstr>19th Century History</vt:lpstr>
      <vt:lpstr>PowerPoint Presentation</vt:lpstr>
      <vt:lpstr>PowerPoint Presentation</vt:lpstr>
      <vt:lpstr>Commercial Fishing  </vt:lpstr>
      <vt:lpstr>Agriculture </vt:lpstr>
      <vt:lpstr>PowerPoint Presentation</vt:lpstr>
      <vt:lpstr>Transportation &amp; Commerce</vt:lpstr>
      <vt:lpstr>PowerPoint Presentation</vt:lpstr>
      <vt:lpstr>PowerPoint Presentation</vt:lpstr>
      <vt:lpstr>Upstream Water Users</vt:lpstr>
      <vt:lpstr>Delta Export Water Users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“Actually so much water is moved around California by so many different agencies that maybe only the movers know on any given day whose water it is” </vt:lpstr>
      <vt:lpstr>Aerial Photography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Futurists </vt:lpstr>
      <vt:lpstr>Climate Change &amp; the Delta</vt:lpstr>
      <vt:lpstr>PowerPoint Presentation</vt:lpstr>
      <vt:lpstr>PowerPoint Presentation</vt:lpstr>
      <vt:lpstr>Delta Wetlands Project</vt:lpstr>
      <vt:lpstr>PowerPoint Presentation</vt:lpstr>
      <vt:lpstr>PowerPoint Presentation</vt:lpstr>
      <vt:lpstr>PowerPoint Presentation</vt:lpstr>
      <vt:lpstr>Draft Habitat Restoration Goals</vt:lpstr>
      <vt:lpstr>Draft Dual Conveyance with Pipeline/Tunnel</vt:lpstr>
      <vt:lpstr>PowerPoint Presentation</vt:lpstr>
    </vt:vector>
  </TitlesOfParts>
  <Company>Water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Water Law and Policy</dc:title>
  <dc:creator>sandino</dc:creator>
  <cp:lastModifiedBy>Jean Willis</cp:lastModifiedBy>
  <cp:revision>827</cp:revision>
  <dcterms:created xsi:type="dcterms:W3CDTF">2003-05-11T17:07:54Z</dcterms:created>
  <dcterms:modified xsi:type="dcterms:W3CDTF">2013-04-10T14:09:13Z</dcterms:modified>
</cp:coreProperties>
</file>